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256" r:id="rId2"/>
    <p:sldId id="264" r:id="rId3"/>
    <p:sldId id="263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4" r:id="rId13"/>
    <p:sldId id="275" r:id="rId14"/>
    <p:sldId id="273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</p:sldIdLst>
  <p:sldSz cx="27432000" cy="6858000"/>
  <p:notesSz cx="6934200" cy="9232900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CC6600"/>
    <a:srgbClr val="FAB70E"/>
    <a:srgbClr val="FF0000"/>
    <a:srgbClr val="FFCC00"/>
    <a:srgbClr val="000000"/>
    <a:srgbClr val="C0C0C0"/>
    <a:srgbClr val="969696"/>
    <a:srgbClr val="292929"/>
    <a:srgbClr val="996633"/>
    <a:srgbClr val="99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3925" autoAdjust="0"/>
  </p:normalViewPr>
  <p:slideViewPr>
    <p:cSldViewPr>
      <p:cViewPr>
        <p:scale>
          <a:sx n="33" d="100"/>
          <a:sy n="33" d="100"/>
        </p:scale>
        <p:origin x="264" y="-1548"/>
      </p:cViewPr>
      <p:guideLst>
        <p:guide orient="horz" pos="2160"/>
        <p:guide pos="86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2046" y="-90"/>
      </p:cViewPr>
      <p:guideLst>
        <p:guide orient="horz" pos="2908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05138" cy="461963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475" y="1"/>
            <a:ext cx="3005138" cy="461963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567CED28-6122-4A9F-BE5F-7E762C27A039}" type="datetimeFigureOut">
              <a:rPr lang="en-US" smtClean="0"/>
              <a:pPr/>
              <a:t>4/13/2008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351"/>
            <a:ext cx="3005138" cy="461963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475" y="8769351"/>
            <a:ext cx="3005138" cy="461963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B9AB119A-C430-4374-B7DE-7B3CF5B937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4397" cy="46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56" tIns="46179" rIns="92356" bIns="46179" numCol="1" anchor="t" anchorCtr="0" compatLnSpc="1">
            <a:prstTxWarp prst="textNoShape">
              <a:avLst/>
            </a:prstTxWarp>
          </a:bodyPr>
          <a:lstStyle>
            <a:lvl1pPr defTabSz="923285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57" name="Rectangle 9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-3457575" y="693738"/>
            <a:ext cx="13849350" cy="3462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822" y="4385945"/>
            <a:ext cx="5086559" cy="415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56" tIns="46179" rIns="92356" bIns="461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29804" y="0"/>
            <a:ext cx="3004397" cy="46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56" tIns="46179" rIns="92356" bIns="46179" numCol="1" anchor="t" anchorCtr="0" compatLnSpc="1">
            <a:prstTxWarp prst="textNoShape">
              <a:avLst/>
            </a:prstTxWarp>
          </a:bodyPr>
          <a:lstStyle>
            <a:lvl1pPr algn="r" defTabSz="923285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1888"/>
            <a:ext cx="3004397" cy="46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56" tIns="46179" rIns="92356" bIns="46179" numCol="1" anchor="b" anchorCtr="0" compatLnSpc="1">
            <a:prstTxWarp prst="textNoShape">
              <a:avLst/>
            </a:prstTxWarp>
          </a:bodyPr>
          <a:lstStyle>
            <a:lvl1pPr defTabSz="923285" eaLnBrk="0" hangingPunct="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9804" y="8771888"/>
            <a:ext cx="3004397" cy="46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356" tIns="46179" rIns="92356" bIns="46179" numCol="1" anchor="b" anchorCtr="0" compatLnSpc="1">
            <a:prstTxWarp prst="textNoShape">
              <a:avLst/>
            </a:prstTxWarp>
          </a:bodyPr>
          <a:lstStyle>
            <a:lvl1pPr algn="r" defTabSz="923285" eaLnBrk="0" hangingPunct="0">
              <a:defRPr sz="1200">
                <a:latin typeface="Times New Roman" pitchFamily="18" charset="0"/>
              </a:defRPr>
            </a:lvl1pPr>
          </a:lstStyle>
          <a:p>
            <a:fld id="{1575D9C8-3D7B-4D34-A77A-1826F2A838E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315200" y="3352800"/>
            <a:ext cx="18973800" cy="1371600"/>
          </a:xfrm>
        </p:spPr>
        <p:txBody>
          <a:bodyPr/>
          <a:lstStyle>
            <a:lvl1pPr>
              <a:lnSpc>
                <a:spcPct val="90000"/>
              </a:lnSpc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315200" y="4724400"/>
            <a:ext cx="18973800" cy="685800"/>
          </a:xfrm>
        </p:spPr>
        <p:txBody>
          <a:bodyPr/>
          <a:lstStyle>
            <a:lvl1pPr marL="0" indent="0">
              <a:lnSpc>
                <a:spcPct val="80000"/>
              </a:lnSpc>
              <a:buFont typeface="Wingdings" pitchFamily="2" charset="2"/>
              <a:buNone/>
              <a:defRPr sz="3200"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0516850" y="685800"/>
            <a:ext cx="531495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0" y="685800"/>
            <a:ext cx="1548765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939" y="4406901"/>
            <a:ext cx="23317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6939" y="2906713"/>
            <a:ext cx="23317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0" y="2057400"/>
            <a:ext cx="10401300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30500" y="2057400"/>
            <a:ext cx="10401300" cy="3505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4688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1535113"/>
            <a:ext cx="1212056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2174875"/>
            <a:ext cx="1212056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935077" y="1535113"/>
            <a:ext cx="12125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7" y="2174875"/>
            <a:ext cx="12125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2" y="273050"/>
            <a:ext cx="9024939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25150" y="273051"/>
            <a:ext cx="153352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1602" y="1435101"/>
            <a:ext cx="90249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864" y="4800600"/>
            <a:ext cx="16459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76864" y="612775"/>
            <a:ext cx="16459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76864" y="5367338"/>
            <a:ext cx="16459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0" y="2057400"/>
            <a:ext cx="212598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9713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4572000" y="685800"/>
            <a:ext cx="21259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 b="1">
          <a:solidFill>
            <a:srgbClr val="000000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50000"/>
        <a:buFont typeface="Wingdings" pitchFamily="2" charset="2"/>
        <a:buChar char="n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50000"/>
        <a:buFont typeface="Wingdings" pitchFamily="2" charset="2"/>
        <a:buChar char="n"/>
        <a:defRPr sz="24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50000"/>
        <a:buFont typeface="Wingdings" pitchFamily="2" charset="2"/>
        <a:buChar char="n"/>
        <a:defRPr sz="20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50000"/>
        <a:buFont typeface="Wingdings" pitchFamily="2" charset="2"/>
        <a:buChar char="n"/>
        <a:defRPr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50000"/>
        <a:buFont typeface="Wingdings" pitchFamily="2" charset="2"/>
        <a:buChar char="n"/>
        <a:defRPr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50000"/>
        <a:buFont typeface="Wingdings" pitchFamily="2" charset="2"/>
        <a:buChar char="n"/>
        <a:defRPr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50000"/>
        <a:buFont typeface="Wingdings" pitchFamily="2" charset="2"/>
        <a:buChar char="n"/>
        <a:defRPr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50000"/>
        <a:buFont typeface="Wingdings" pitchFamily="2" charset="2"/>
        <a:buChar char="n"/>
        <a:defRPr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SzPct val="50000"/>
        <a:buFont typeface="Wingdings" pitchFamily="2" charset="2"/>
        <a:buChar char="n"/>
        <a:defRPr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www.wba-arch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9659600" y="5257800"/>
            <a:ext cx="7772400" cy="304800"/>
          </a:xfrm>
        </p:spPr>
        <p:txBody>
          <a:bodyPr/>
          <a:lstStyle/>
          <a:p>
            <a:r>
              <a:rPr lang="en-US" sz="1800" dirty="0" smtClean="0">
                <a:latin typeface="Calibri" pitchFamily="34" charset="0"/>
              </a:rPr>
              <a:t>Final Thesis Presentation</a:t>
            </a:r>
            <a:endParaRPr lang="en-US" sz="1800" dirty="0">
              <a:latin typeface="Calibri" pitchFamily="34" charset="0"/>
            </a:endParaRPr>
          </a:p>
        </p:txBody>
      </p:sp>
      <p:pic>
        <p:nvPicPr>
          <p:cNvPr id="9" name="Picture 8" descr="Background Gradie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432000" cy="6858000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0"/>
          <a:ext cx="27432000" cy="37084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 descr="Corner Crop copy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41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0439400" y="2209800"/>
            <a:ext cx="6248400" cy="838200"/>
          </a:xfrm>
        </p:spPr>
        <p:txBody>
          <a:bodyPr/>
          <a:lstStyle/>
          <a:p>
            <a:r>
              <a:rPr lang="en-US" sz="4400" dirty="0" smtClean="0">
                <a:latin typeface="Calibri" pitchFamily="34" charset="0"/>
              </a:rPr>
              <a:t>Washingtonian Center</a:t>
            </a:r>
            <a:endParaRPr lang="en-US" sz="4400" dirty="0">
              <a:latin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 flipV="1">
            <a:off x="10896600" y="3002282"/>
            <a:ext cx="6400800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10820400" y="3124200"/>
            <a:ext cx="647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Lee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Ressler</a:t>
            </a:r>
            <a:r>
              <a:rPr lang="en-US" sz="1800" kern="0" noProof="0" dirty="0" smtClean="0">
                <a:solidFill>
                  <a:srgbClr val="000000"/>
                </a:solidFill>
                <a:latin typeface="Calibri" pitchFamily="34" charset="0"/>
              </a:rPr>
              <a:t>	April 15, 2008 	</a:t>
            </a:r>
            <a:r>
              <a:rPr kumimoji="0" lang="en-US" sz="18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Faculty</a:t>
            </a:r>
            <a:r>
              <a:rPr kumimoji="0" lang="en-US" sz="1800" b="0" i="0" u="none" strike="noStrike" kern="0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 Advisor: Dr. </a:t>
            </a:r>
            <a:r>
              <a:rPr kumimoji="0" lang="en-US" sz="1800" b="0" i="0" u="none" strike="noStrike" kern="0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</a:rPr>
              <a:t>Memari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0744200" y="304800"/>
            <a:ext cx="5867400" cy="838200"/>
          </a:xfrm>
        </p:spPr>
        <p:txBody>
          <a:bodyPr/>
          <a:lstStyle/>
          <a:p>
            <a:r>
              <a:rPr lang="en-US" u="sng" dirty="0" smtClean="0">
                <a:latin typeface="Calibri" pitchFamily="34" charset="0"/>
              </a:rPr>
              <a:t>Structural Depth: PT-Floor</a:t>
            </a:r>
            <a:endParaRPr lang="en-US" u="sng" dirty="0">
              <a:latin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96400" y="1600200"/>
            <a:ext cx="8773632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12573000" y="1143000"/>
            <a:ext cx="2743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lang="en-US" sz="2000" b="1" kern="0" noProof="0" dirty="0" smtClean="0">
                <a:solidFill>
                  <a:srgbClr val="000000"/>
                </a:solidFill>
                <a:latin typeface="Calibri" pitchFamily="34" charset="0"/>
              </a:rPr>
              <a:t>Banded Tendon Layout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Structural Depth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18" descr="Corner Crop-Blu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  <p:sp>
        <p:nvSpPr>
          <p:cNvPr id="21" name="Rectangle 7"/>
          <p:cNvSpPr txBox="1">
            <a:spLocks noChangeArrowheads="1"/>
          </p:cNvSpPr>
          <p:nvPr/>
        </p:nvSpPr>
        <p:spPr bwMode="auto">
          <a:xfrm>
            <a:off x="18821400" y="1219200"/>
            <a:ext cx="7315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Banded Tendons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Initial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Number Based 150 psi Pre-Compression in Band Strip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endParaRPr lang="en-US" sz="2000" b="1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Profile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Height Initially 7” Over Columns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endParaRPr kumimoji="0" lang="en-US" sz="20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lang="en-US" sz="2000" b="1" kern="0" baseline="0" dirty="0" smtClean="0">
                <a:solidFill>
                  <a:srgbClr val="000000"/>
                </a:solidFill>
                <a:latin typeface="Calibri" pitchFamily="34" charset="0"/>
              </a:rPr>
              <a:t>Profile</a:t>
            </a: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 Height Initially 1” at Mid-span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endParaRPr lang="en-US" sz="2000" b="1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buSzPct val="50000"/>
              <a:buFont typeface="Wingdings" pitchFamily="2" charset="2"/>
              <a:buChar char="n"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Number/Profiles Altered </a:t>
            </a: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at Mid-Span to </a:t>
            </a: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Balance 75% of Dead Load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buSzPct val="50000"/>
              <a:buFont typeface="Wingdings" pitchFamily="2" charset="2"/>
              <a:buChar char="n"/>
            </a:pPr>
            <a:endParaRPr lang="en-US" sz="2000" b="1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Additional Tendons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Added at Locations of Tensile Failures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endParaRPr lang="en-US" sz="2000" b="1" kern="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1049000" y="304800"/>
            <a:ext cx="5943600" cy="838200"/>
          </a:xfrm>
        </p:spPr>
        <p:txBody>
          <a:bodyPr/>
          <a:lstStyle/>
          <a:p>
            <a:r>
              <a:rPr lang="en-US" u="sng" dirty="0" smtClean="0">
                <a:latin typeface="Calibri" pitchFamily="34" charset="0"/>
              </a:rPr>
              <a:t>Structural Depth: PT-Floor</a:t>
            </a:r>
            <a:endParaRPr lang="en-US" u="sng" dirty="0">
              <a:latin typeface="Calibri" pitchFamily="34" charset="0"/>
            </a:endParaRP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12420600" y="1219200"/>
            <a:ext cx="3124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lang="en-US" sz="2000" b="1" kern="0" noProof="0" dirty="0" smtClean="0">
                <a:solidFill>
                  <a:srgbClr val="000000"/>
                </a:solidFill>
                <a:latin typeface="Calibri" pitchFamily="34" charset="0"/>
              </a:rPr>
              <a:t>Distributed Tendon Layout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77400" y="1676400"/>
            <a:ext cx="7924800" cy="482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Structural Depth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19" descr="Corner Crop-Blu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21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  <p:sp>
        <p:nvSpPr>
          <p:cNvPr id="22" name="Rectangle 7"/>
          <p:cNvSpPr txBox="1">
            <a:spLocks noChangeArrowheads="1"/>
          </p:cNvSpPr>
          <p:nvPr/>
        </p:nvSpPr>
        <p:spPr bwMode="auto">
          <a:xfrm>
            <a:off x="18821400" y="1219200"/>
            <a:ext cx="7315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Distributed Tendons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Initial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Number  and Spacing Based 150 psi Pre-Compression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endParaRPr lang="en-US" sz="2000" b="1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Profile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Height Initially 7” Over Columns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endParaRPr kumimoji="0" lang="en-US" sz="20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lang="en-US" sz="2000" b="1" kern="0" baseline="0" dirty="0" smtClean="0">
                <a:solidFill>
                  <a:srgbClr val="000000"/>
                </a:solidFill>
                <a:latin typeface="Calibri" pitchFamily="34" charset="0"/>
              </a:rPr>
              <a:t>Profile</a:t>
            </a: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 Height Initially 1” at Mid-span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endParaRPr lang="en-US" sz="2000" b="1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buSzPct val="50000"/>
              <a:buFont typeface="Wingdings" pitchFamily="2" charset="2"/>
              <a:buChar char="n"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Profile Heights Altered at Mid-Span </a:t>
            </a: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to Balance 75% of Dead Load</a:t>
            </a: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buSzPct val="50000"/>
            </a:pPr>
            <a:endParaRPr lang="en-US" sz="2000" b="1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Additional Tendons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Added at Locations of Tensile Failures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endParaRPr lang="en-US" sz="2000" b="1" kern="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0820400" y="152400"/>
            <a:ext cx="5867400" cy="838200"/>
          </a:xfrm>
        </p:spPr>
        <p:txBody>
          <a:bodyPr/>
          <a:lstStyle/>
          <a:p>
            <a:r>
              <a:rPr lang="en-US" u="sng" dirty="0" smtClean="0">
                <a:latin typeface="Calibri" pitchFamily="34" charset="0"/>
              </a:rPr>
              <a:t>Structural Depth: PT-Floor</a:t>
            </a:r>
            <a:endParaRPr lang="en-US" u="sng" dirty="0">
              <a:latin typeface="Calibri" pitchFamily="34" charset="0"/>
            </a:endParaRP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11506200" y="1219200"/>
            <a:ext cx="3886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lang="en-US" sz="2000" b="1" kern="0" noProof="0" dirty="0" smtClean="0">
                <a:solidFill>
                  <a:srgbClr val="000000"/>
                </a:solidFill>
                <a:latin typeface="Calibri" pitchFamily="34" charset="0"/>
              </a:rPr>
              <a:t>Latitude Mild Steel Reinforcement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01200" y="1828800"/>
            <a:ext cx="8142521" cy="4407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1" name="Group 30"/>
          <p:cNvGrpSpPr/>
          <p:nvPr/>
        </p:nvGrpSpPr>
        <p:grpSpPr>
          <a:xfrm>
            <a:off x="10210800" y="2514600"/>
            <a:ext cx="1905000" cy="1828800"/>
            <a:chOff x="6629400" y="2361406"/>
            <a:chExt cx="5719764" cy="1906588"/>
          </a:xfrm>
        </p:grpSpPr>
        <p:cxnSp>
          <p:nvCxnSpPr>
            <p:cNvPr id="11" name="Straight Connector 10"/>
            <p:cNvCxnSpPr/>
            <p:nvPr/>
          </p:nvCxnSpPr>
          <p:spPr>
            <a:xfrm rot="5400000">
              <a:off x="5678488" y="3313112"/>
              <a:ext cx="1904206" cy="238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" name="Group 18"/>
            <p:cNvGrpSpPr/>
            <p:nvPr/>
          </p:nvGrpSpPr>
          <p:grpSpPr>
            <a:xfrm>
              <a:off x="6629400" y="2361406"/>
              <a:ext cx="5719764" cy="1906588"/>
              <a:chOff x="4572000" y="2286000"/>
              <a:chExt cx="5719764" cy="1906588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4572000" y="2286000"/>
                <a:ext cx="5715000" cy="158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9336882" y="3236118"/>
                <a:ext cx="1905000" cy="476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4572000" y="4191000"/>
                <a:ext cx="5715000" cy="158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88200" y="838200"/>
            <a:ext cx="5692188" cy="46482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Structural Depth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8" name="Table 27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29" name="Picture 28" descr="Corner Crop-Blu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30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  <p:sp>
        <p:nvSpPr>
          <p:cNvPr id="32" name="Rectangle 7"/>
          <p:cNvSpPr txBox="1">
            <a:spLocks noChangeArrowheads="1"/>
          </p:cNvSpPr>
          <p:nvPr/>
        </p:nvSpPr>
        <p:spPr bwMode="auto">
          <a:xfrm>
            <a:off x="18821400" y="762000"/>
            <a:ext cx="7315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lang="en-US" sz="2200" b="1" u="sng" kern="0" dirty="0" smtClean="0">
                <a:solidFill>
                  <a:srgbClr val="000000"/>
                </a:solidFill>
                <a:latin typeface="Calibri" pitchFamily="34" charset="0"/>
              </a:rPr>
              <a:t>Mild Steel Reinforcement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lang="en-US" sz="2200" b="1" kern="0" dirty="0" smtClean="0">
                <a:solidFill>
                  <a:srgbClr val="000000"/>
                </a:solidFill>
                <a:latin typeface="Calibri" pitchFamily="34" charset="0"/>
              </a:rPr>
              <a:t>Added by requirements of ACI 318-08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endParaRPr lang="en-US" sz="2200" b="1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lang="en-US" sz="2200" b="1" kern="0" dirty="0" smtClean="0">
                <a:solidFill>
                  <a:srgbClr val="000000"/>
                </a:solidFill>
                <a:latin typeface="Calibri" pitchFamily="34" charset="0"/>
              </a:rPr>
              <a:t>Top Bars: Typically #5 bars over supports extending at least 1/6</a:t>
            </a:r>
            <a:r>
              <a:rPr lang="en-US" sz="2200" b="1" kern="0" baseline="30000" dirty="0" smtClean="0">
                <a:solidFill>
                  <a:srgbClr val="000000"/>
                </a:solidFill>
                <a:latin typeface="Calibri" pitchFamily="34" charset="0"/>
              </a:rPr>
              <a:t>th</a:t>
            </a:r>
            <a:r>
              <a:rPr lang="en-US" sz="2200" b="1" kern="0" dirty="0" smtClean="0">
                <a:solidFill>
                  <a:srgbClr val="000000"/>
                </a:solidFill>
                <a:latin typeface="Calibri" pitchFamily="34" charset="0"/>
              </a:rPr>
              <a:t> span in each direction, distributed </a:t>
            </a:r>
            <a:r>
              <a:rPr lang="en-US" sz="2200" b="1" kern="0" dirty="0" smtClean="0">
                <a:solidFill>
                  <a:srgbClr val="000000"/>
                </a:solidFill>
                <a:latin typeface="Calibri" pitchFamily="34" charset="0"/>
              </a:rPr>
              <a:t>o</a:t>
            </a:r>
            <a:r>
              <a:rPr lang="en-US" sz="2200" b="1" kern="0" dirty="0" smtClean="0">
                <a:solidFill>
                  <a:srgbClr val="000000"/>
                </a:solidFill>
                <a:latin typeface="Calibri" pitchFamily="34" charset="0"/>
              </a:rPr>
              <a:t>ver </a:t>
            </a:r>
            <a:r>
              <a:rPr lang="en-US" sz="2200" b="1" kern="0" dirty="0" smtClean="0">
                <a:solidFill>
                  <a:srgbClr val="000000"/>
                </a:solidFill>
                <a:latin typeface="Calibri" pitchFamily="34" charset="0"/>
              </a:rPr>
              <a:t>d</a:t>
            </a:r>
            <a:r>
              <a:rPr lang="en-US" sz="2200" b="1" kern="0" dirty="0" smtClean="0">
                <a:solidFill>
                  <a:srgbClr val="000000"/>
                </a:solidFill>
                <a:latin typeface="Calibri" pitchFamily="34" charset="0"/>
              </a:rPr>
              <a:t>esign </a:t>
            </a:r>
            <a:r>
              <a:rPr lang="en-US" sz="2200" b="1" kern="0" dirty="0" smtClean="0">
                <a:solidFill>
                  <a:srgbClr val="000000"/>
                </a:solidFill>
                <a:latin typeface="Calibri" pitchFamily="34" charset="0"/>
              </a:rPr>
              <a:t>s</a:t>
            </a:r>
            <a:r>
              <a:rPr lang="en-US" sz="2200" b="1" kern="0" dirty="0" smtClean="0">
                <a:solidFill>
                  <a:srgbClr val="000000"/>
                </a:solidFill>
                <a:latin typeface="Calibri" pitchFamily="34" charset="0"/>
              </a:rPr>
              <a:t>trip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endParaRPr lang="en-US" sz="2200" b="1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Bottom Bars: Typically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#4 bars at mid-span extending at least 1/3</a:t>
            </a:r>
            <a:r>
              <a:rPr kumimoji="0" lang="en-US" sz="22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rd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the span, distributed over design strip</a:t>
            </a:r>
            <a:endParaRPr kumimoji="0" lang="en-US" sz="22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buSzPct val="50000"/>
            </a:pPr>
            <a:endParaRPr lang="en-US" sz="2000" b="1" kern="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1506200" y="228600"/>
            <a:ext cx="5791200" cy="838200"/>
          </a:xfrm>
        </p:spPr>
        <p:txBody>
          <a:bodyPr/>
          <a:lstStyle/>
          <a:p>
            <a:r>
              <a:rPr lang="en-US" u="sng" dirty="0" smtClean="0">
                <a:latin typeface="Calibri" pitchFamily="34" charset="0"/>
              </a:rPr>
              <a:t>Structural Depth: PT-Floor</a:t>
            </a:r>
            <a:endParaRPr lang="en-US" u="sng" dirty="0">
              <a:latin typeface="Calibri" pitchFamily="34" charset="0"/>
            </a:endParaRP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11963400" y="990600"/>
            <a:ext cx="419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lang="en-US" sz="2000" b="1" kern="0" noProof="0" dirty="0" smtClean="0">
                <a:solidFill>
                  <a:srgbClr val="000000"/>
                </a:solidFill>
                <a:latin typeface="Calibri" pitchFamily="34" charset="0"/>
              </a:rPr>
              <a:t>Longitude Mild Steel Reinforcement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01200" y="1825924"/>
            <a:ext cx="8393723" cy="41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40600" y="990600"/>
            <a:ext cx="5778999" cy="44958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ffectLst/>
        </p:spPr>
      </p:pic>
      <p:grpSp>
        <p:nvGrpSpPr>
          <p:cNvPr id="15" name="Group 14"/>
          <p:cNvGrpSpPr/>
          <p:nvPr/>
        </p:nvGrpSpPr>
        <p:grpSpPr>
          <a:xfrm>
            <a:off x="10363200" y="2438400"/>
            <a:ext cx="1752600" cy="1752600"/>
            <a:chOff x="4800600" y="2438400"/>
            <a:chExt cx="5033964" cy="1906588"/>
          </a:xfrm>
        </p:grpSpPr>
        <p:cxnSp>
          <p:nvCxnSpPr>
            <p:cNvPr id="11" name="Straight Connector 10"/>
            <p:cNvCxnSpPr/>
            <p:nvPr/>
          </p:nvCxnSpPr>
          <p:spPr>
            <a:xfrm rot="5400000">
              <a:off x="3849688" y="3390106"/>
              <a:ext cx="1904206" cy="238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Group 11"/>
            <p:cNvGrpSpPr/>
            <p:nvPr/>
          </p:nvGrpSpPr>
          <p:grpSpPr>
            <a:xfrm>
              <a:off x="4800600" y="2438400"/>
              <a:ext cx="5033964" cy="1906588"/>
              <a:chOff x="4800600" y="2438400"/>
              <a:chExt cx="5033964" cy="1906588"/>
            </a:xfrm>
          </p:grpSpPr>
          <p:cxnSp>
            <p:nvCxnSpPr>
              <p:cNvPr id="13" name="Straight Connector 12"/>
              <p:cNvCxnSpPr/>
              <p:nvPr/>
            </p:nvCxnSpPr>
            <p:spPr>
              <a:xfrm>
                <a:off x="4800600" y="2438400"/>
                <a:ext cx="5029200" cy="158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5400000">
                <a:off x="8879682" y="3388518"/>
                <a:ext cx="1905000" cy="476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4800600" y="4343400"/>
                <a:ext cx="5029200" cy="158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" name="TextBox 15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Structural Depth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27" name="Picture 26" descr="Corner Crop-Blu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28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  <p:sp>
        <p:nvSpPr>
          <p:cNvPr id="29" name="Rectangle 7"/>
          <p:cNvSpPr txBox="1">
            <a:spLocks noChangeArrowheads="1"/>
          </p:cNvSpPr>
          <p:nvPr/>
        </p:nvSpPr>
        <p:spPr bwMode="auto">
          <a:xfrm>
            <a:off x="18821400" y="762000"/>
            <a:ext cx="7315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lang="en-US" sz="2200" b="1" u="sng" kern="0" dirty="0" smtClean="0">
                <a:solidFill>
                  <a:srgbClr val="000000"/>
                </a:solidFill>
                <a:latin typeface="Calibri" pitchFamily="34" charset="0"/>
              </a:rPr>
              <a:t>Mild Steel Reinforcement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lang="en-US" sz="2200" b="1" kern="0" dirty="0" smtClean="0">
                <a:solidFill>
                  <a:srgbClr val="000000"/>
                </a:solidFill>
                <a:latin typeface="Calibri" pitchFamily="34" charset="0"/>
              </a:rPr>
              <a:t>Added by requirements of ACI 318-08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endParaRPr lang="en-US" sz="2200" b="1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lang="en-US" sz="2200" b="1" kern="0" dirty="0" smtClean="0">
                <a:solidFill>
                  <a:srgbClr val="000000"/>
                </a:solidFill>
                <a:latin typeface="Calibri" pitchFamily="34" charset="0"/>
              </a:rPr>
              <a:t>Top Bars: Typically #5 bars over supports extending at least 1/6</a:t>
            </a:r>
            <a:r>
              <a:rPr lang="en-US" sz="2200" b="1" kern="0" baseline="30000" dirty="0" smtClean="0">
                <a:solidFill>
                  <a:srgbClr val="000000"/>
                </a:solidFill>
                <a:latin typeface="Calibri" pitchFamily="34" charset="0"/>
              </a:rPr>
              <a:t>th</a:t>
            </a:r>
            <a:r>
              <a:rPr lang="en-US" sz="2200" b="1" kern="0" dirty="0" smtClean="0">
                <a:solidFill>
                  <a:srgbClr val="000000"/>
                </a:solidFill>
                <a:latin typeface="Calibri" pitchFamily="34" charset="0"/>
              </a:rPr>
              <a:t> span in each direction, distributed </a:t>
            </a:r>
            <a:r>
              <a:rPr lang="en-US" sz="2200" b="1" kern="0" dirty="0" smtClean="0">
                <a:solidFill>
                  <a:srgbClr val="000000"/>
                </a:solidFill>
                <a:latin typeface="Calibri" pitchFamily="34" charset="0"/>
              </a:rPr>
              <a:t>o</a:t>
            </a:r>
            <a:r>
              <a:rPr lang="en-US" sz="2200" b="1" kern="0" dirty="0" smtClean="0">
                <a:solidFill>
                  <a:srgbClr val="000000"/>
                </a:solidFill>
                <a:latin typeface="Calibri" pitchFamily="34" charset="0"/>
              </a:rPr>
              <a:t>ver </a:t>
            </a:r>
            <a:r>
              <a:rPr lang="en-US" sz="2200" b="1" kern="0" dirty="0" smtClean="0">
                <a:solidFill>
                  <a:srgbClr val="000000"/>
                </a:solidFill>
                <a:latin typeface="Calibri" pitchFamily="34" charset="0"/>
              </a:rPr>
              <a:t>d</a:t>
            </a:r>
            <a:r>
              <a:rPr lang="en-US" sz="2200" b="1" kern="0" dirty="0" smtClean="0">
                <a:solidFill>
                  <a:srgbClr val="000000"/>
                </a:solidFill>
                <a:latin typeface="Calibri" pitchFamily="34" charset="0"/>
              </a:rPr>
              <a:t>esign </a:t>
            </a:r>
            <a:r>
              <a:rPr lang="en-US" sz="2200" b="1" kern="0" dirty="0" smtClean="0">
                <a:solidFill>
                  <a:srgbClr val="000000"/>
                </a:solidFill>
                <a:latin typeface="Calibri" pitchFamily="34" charset="0"/>
              </a:rPr>
              <a:t>s</a:t>
            </a:r>
            <a:r>
              <a:rPr lang="en-US" sz="2200" b="1" kern="0" dirty="0" smtClean="0">
                <a:solidFill>
                  <a:srgbClr val="000000"/>
                </a:solidFill>
                <a:latin typeface="Calibri" pitchFamily="34" charset="0"/>
              </a:rPr>
              <a:t>trip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endParaRPr lang="en-US" sz="2200" b="1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Bottom Bars: Typically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#4 bars at mid-span extending at least 1/3</a:t>
            </a:r>
            <a:r>
              <a:rPr kumimoji="0" lang="en-US" sz="22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rd</a:t>
            </a:r>
            <a:r>
              <a:rPr kumimoji="0" lang="en-US" sz="22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the span, distributed over design strip</a:t>
            </a:r>
            <a:endParaRPr kumimoji="0" lang="en-US" sz="22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Clr>
                <a:srgbClr val="000000"/>
              </a:buClr>
              <a:buSzPct val="50000"/>
            </a:pPr>
            <a:endParaRPr lang="en-US" sz="2000" b="1" kern="0" dirty="0" smtClean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0896600" y="381000"/>
            <a:ext cx="5943600" cy="838200"/>
          </a:xfrm>
        </p:spPr>
        <p:txBody>
          <a:bodyPr/>
          <a:lstStyle/>
          <a:p>
            <a:r>
              <a:rPr lang="en-US" u="sng" dirty="0" smtClean="0">
                <a:latin typeface="Calibri" pitchFamily="34" charset="0"/>
              </a:rPr>
              <a:t>Structural Depth: PT-Floor</a:t>
            </a:r>
            <a:endParaRPr lang="en-US" u="sng" dirty="0">
              <a:latin typeface="Calibri" pitchFamily="34" charset="0"/>
            </a:endParaRP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11811000" y="13716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lang="en-US" sz="2000" b="1" kern="0" noProof="0" dirty="0" smtClean="0">
                <a:solidFill>
                  <a:srgbClr val="000000"/>
                </a:solidFill>
                <a:latin typeface="Calibri" pitchFamily="34" charset="0"/>
              </a:rPr>
              <a:t>Supplemental Shear Reinforcement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8" name="Picture 7" descr="SSRSRai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0" y="1600200"/>
            <a:ext cx="2628240" cy="138115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8800" y="1905000"/>
            <a:ext cx="8258177" cy="4259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Structural Depth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19" descr="Corner Crop-Blu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21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  <p:sp>
        <p:nvSpPr>
          <p:cNvPr id="23" name="Rectangle 7"/>
          <p:cNvSpPr txBox="1">
            <a:spLocks noChangeArrowheads="1"/>
          </p:cNvSpPr>
          <p:nvPr/>
        </p:nvSpPr>
        <p:spPr bwMode="auto">
          <a:xfrm>
            <a:off x="21717000" y="3048000"/>
            <a:ext cx="182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lang="en-US" sz="2000" b="1" kern="0" noProof="0" dirty="0" smtClean="0">
                <a:solidFill>
                  <a:srgbClr val="000000"/>
                </a:solidFill>
                <a:latin typeface="Calibri" pitchFamily="34" charset="0"/>
              </a:rPr>
              <a:t>Stud Rail Detail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0591800" y="609600"/>
            <a:ext cx="6629400" cy="838200"/>
          </a:xfrm>
        </p:spPr>
        <p:txBody>
          <a:bodyPr/>
          <a:lstStyle/>
          <a:p>
            <a:r>
              <a:rPr lang="en-US" u="sng" dirty="0" smtClean="0">
                <a:latin typeface="Calibri" pitchFamily="34" charset="0"/>
              </a:rPr>
              <a:t>Structural Depth: Shear Walls</a:t>
            </a:r>
            <a:endParaRPr lang="en-US" u="sng" dirty="0">
              <a:latin typeface="Calibri" pitchFamily="34" charset="0"/>
            </a:endParaRPr>
          </a:p>
        </p:txBody>
      </p:sp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18669000" y="1295400"/>
            <a:ext cx="807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lang="en-US" sz="2000" b="1" kern="0" noProof="0" dirty="0" smtClean="0">
                <a:solidFill>
                  <a:srgbClr val="000000"/>
                </a:solidFill>
                <a:latin typeface="Calibri" pitchFamily="34" charset="0"/>
              </a:rPr>
              <a:t>Designed in </a:t>
            </a:r>
            <a:r>
              <a:rPr lang="en-US" sz="2000" b="1" kern="0" noProof="0" dirty="0" err="1" smtClean="0">
                <a:solidFill>
                  <a:srgbClr val="000000"/>
                </a:solidFill>
                <a:latin typeface="Calibri" pitchFamily="34" charset="0"/>
              </a:rPr>
              <a:t>Etabs</a:t>
            </a:r>
            <a:endParaRPr lang="en-US" sz="2000" b="1" kern="0" noProof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endParaRPr lang="en-US" sz="2000" b="1" kern="0" noProof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Service Model Sized Walls</a:t>
            </a:r>
          </a:p>
          <a:p>
            <a:pPr marL="800100" lvl="1" indent="-342900">
              <a:spcBef>
                <a:spcPct val="20000"/>
              </a:spcBef>
              <a:buClr>
                <a:srgbClr val="000000"/>
              </a:buClr>
              <a:buSzPct val="50000"/>
              <a:buFont typeface="Wingdings" pitchFamily="2" charset="2"/>
              <a:buChar char="Ø"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Cracking Factors Initially Set to 1.0</a:t>
            </a:r>
          </a:p>
          <a:p>
            <a:pPr marL="800100" lvl="1" indent="-342900">
              <a:spcBef>
                <a:spcPct val="20000"/>
              </a:spcBef>
              <a:buClr>
                <a:srgbClr val="000000"/>
              </a:buClr>
              <a:buSzPct val="50000"/>
              <a:buFont typeface="Wingdings" pitchFamily="2" charset="2"/>
              <a:buChar char="Ø"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Cracked Sections Changed to 0.5</a:t>
            </a:r>
          </a:p>
          <a:p>
            <a:pPr marL="800100" lvl="1" indent="-342900">
              <a:spcBef>
                <a:spcPct val="20000"/>
              </a:spcBef>
              <a:buClr>
                <a:srgbClr val="000000"/>
              </a:buClr>
              <a:buSzPct val="50000"/>
              <a:defRPr/>
            </a:pPr>
            <a:endParaRPr lang="en-US" sz="2000" b="1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Strength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Model Designed Reinforcement</a:t>
            </a:r>
          </a:p>
          <a:p>
            <a:pPr marL="800100" lvl="1" indent="-342900">
              <a:spcBef>
                <a:spcPct val="20000"/>
              </a:spcBef>
              <a:buClr>
                <a:srgbClr val="000000"/>
              </a:buClr>
              <a:buSzPct val="50000"/>
              <a:buFont typeface="Wingdings" pitchFamily="2" charset="2"/>
              <a:buChar char="Ø"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Cracking Factors Initially Set to 0.7</a:t>
            </a:r>
          </a:p>
          <a:p>
            <a:pPr marL="800100" lvl="1" indent="-342900">
              <a:spcBef>
                <a:spcPct val="20000"/>
              </a:spcBef>
              <a:buClr>
                <a:srgbClr val="000000"/>
              </a:buClr>
              <a:buSzPct val="50000"/>
              <a:buFont typeface="Wingdings" pitchFamily="2" charset="2"/>
              <a:buChar char="Ø"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Cracked Sections Changed to 0.35 (ACI 318-08 Section 10.10.4.1)</a:t>
            </a:r>
          </a:p>
          <a:p>
            <a:pPr marL="800100" lvl="1" indent="-342900">
              <a:spcBef>
                <a:spcPct val="20000"/>
              </a:spcBef>
              <a:buClr>
                <a:srgbClr val="000000"/>
              </a:buClr>
              <a:buSzPct val="50000"/>
              <a:buFont typeface="Wingdings" pitchFamily="2" charset="2"/>
              <a:buChar char="Ø"/>
              <a:defRPr/>
            </a:pPr>
            <a:endParaRPr kumimoji="0" lang="en-US" sz="20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lang="en-US" sz="2000" b="1" kern="0" baseline="0" dirty="0" smtClean="0">
                <a:solidFill>
                  <a:srgbClr val="000000"/>
                </a:solidFill>
                <a:latin typeface="Calibri" pitchFamily="34" charset="0"/>
              </a:rPr>
              <a:t>5000 psi</a:t>
            </a: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 concrete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53600" y="2057400"/>
            <a:ext cx="7848600" cy="4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12420600" y="1676400"/>
            <a:ext cx="2514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Shear Wall Location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Structural Depth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20" name="Picture 19" descr="Corner Crop-Blu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21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25200" y="2057399"/>
            <a:ext cx="5943600" cy="360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1201400" y="609600"/>
            <a:ext cx="6477000" cy="838200"/>
          </a:xfrm>
        </p:spPr>
        <p:txBody>
          <a:bodyPr/>
          <a:lstStyle/>
          <a:p>
            <a:r>
              <a:rPr lang="en-US" u="sng" dirty="0" smtClean="0">
                <a:latin typeface="Calibri" pitchFamily="34" charset="0"/>
              </a:rPr>
              <a:t>Structural Depth: Shear Walls</a:t>
            </a:r>
            <a:endParaRPr lang="en-US" u="sng" dirty="0">
              <a:latin typeface="Calibri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81410" y="1981200"/>
            <a:ext cx="494590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Structural Depth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18" name="Picture 17" descr="Corner Crop-Blu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400797" cy="6858000"/>
          </a:xfrm>
          <a:prstGeom prst="rect">
            <a:avLst/>
          </a:prstGeom>
        </p:spPr>
      </p:pic>
      <p:sp>
        <p:nvSpPr>
          <p:cNvPr id="19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0363200" y="609600"/>
            <a:ext cx="5791200" cy="838200"/>
          </a:xfrm>
        </p:spPr>
        <p:txBody>
          <a:bodyPr/>
          <a:lstStyle/>
          <a:p>
            <a:r>
              <a:rPr lang="en-US" u="sng" dirty="0" smtClean="0">
                <a:latin typeface="Calibri" pitchFamily="34" charset="0"/>
              </a:rPr>
              <a:t>Structural Depth: Columns</a:t>
            </a:r>
            <a:endParaRPr lang="en-US" u="sng" dirty="0">
              <a:latin typeface="Calibri" pitchFamily="34" charset="0"/>
            </a:endParaRP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9601200" y="1524000"/>
            <a:ext cx="5486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All columns designed to be the same size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endParaRPr lang="en-US" sz="2000" b="1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Loads taken from the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Etab</a:t>
            </a: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s Strength Model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endParaRPr kumimoji="0" lang="en-US" sz="20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Designed in PCA Column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endParaRPr lang="en-US" sz="2000" b="1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5000 psi Concrete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5600" y="1905000"/>
            <a:ext cx="6705600" cy="396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2400" y="1600200"/>
            <a:ext cx="670233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49000" y="1752600"/>
            <a:ext cx="5536619" cy="403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Structural Depth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18" descr="Corner Crop-Blue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9906000" y="457200"/>
            <a:ext cx="6629400" cy="838200"/>
          </a:xfrm>
        </p:spPr>
        <p:txBody>
          <a:bodyPr/>
          <a:lstStyle/>
          <a:p>
            <a:r>
              <a:rPr lang="en-US" u="sng" dirty="0" smtClean="0">
                <a:latin typeface="Calibri" pitchFamily="34" charset="0"/>
              </a:rPr>
              <a:t>Structural Depth: Foundations</a:t>
            </a:r>
            <a:endParaRPr lang="en-US" u="sng" dirty="0">
              <a:latin typeface="Calibri" pitchFamily="34" charset="0"/>
            </a:endParaRPr>
          </a:p>
        </p:txBody>
      </p:sp>
      <p:sp>
        <p:nvSpPr>
          <p:cNvPr id="19" name="Rectangle 7"/>
          <p:cNvSpPr txBox="1">
            <a:spLocks noChangeArrowheads="1"/>
          </p:cNvSpPr>
          <p:nvPr/>
        </p:nvSpPr>
        <p:spPr bwMode="auto">
          <a:xfrm>
            <a:off x="9906000" y="1219200"/>
            <a:ext cx="8382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Design Procedure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Loads Taken From the </a:t>
            </a:r>
            <a:r>
              <a:rPr lang="en-US" sz="2000" b="1" kern="0" dirty="0" err="1" smtClean="0">
                <a:solidFill>
                  <a:srgbClr val="000000"/>
                </a:solidFill>
                <a:latin typeface="Calibri" pitchFamily="34" charset="0"/>
              </a:rPr>
              <a:t>Etabs</a:t>
            </a: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 Strength Model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Footings Designed Using PCA Mats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lang="en-US" sz="2000" b="1" kern="0" noProof="0" dirty="0" smtClean="0">
                <a:solidFill>
                  <a:srgbClr val="000000"/>
                </a:solidFill>
                <a:latin typeface="Calibri" pitchFamily="34" charset="0"/>
              </a:rPr>
              <a:t>Where Individual Footings Intersected Combined Mat Footings Were </a:t>
            </a:r>
            <a:r>
              <a:rPr lang="en-US" sz="2000" b="1" kern="0" noProof="0" dirty="0" smtClean="0">
                <a:solidFill>
                  <a:srgbClr val="000000"/>
                </a:solidFill>
                <a:latin typeface="Calibri" pitchFamily="34" charset="0"/>
              </a:rPr>
              <a:t>Designed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35800" y="1371600"/>
            <a:ext cx="6058486" cy="353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000" y="1676400"/>
            <a:ext cx="7995885" cy="37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Structural Depth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18" name="Picture 17" descr="Corner Crop-Blu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0134600" y="381000"/>
            <a:ext cx="6705600" cy="838200"/>
          </a:xfrm>
        </p:spPr>
        <p:txBody>
          <a:bodyPr/>
          <a:lstStyle/>
          <a:p>
            <a:r>
              <a:rPr lang="en-US" u="sng" dirty="0" smtClean="0">
                <a:latin typeface="Calibri" pitchFamily="34" charset="0"/>
              </a:rPr>
              <a:t>Structural Depth: Foundations</a:t>
            </a:r>
            <a:endParaRPr lang="en-US" u="sng" dirty="0"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49000" y="1447800"/>
            <a:ext cx="4914900" cy="3999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01400" y="1447800"/>
            <a:ext cx="4495800" cy="3948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Structural Depth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18" name="Picture 17" descr="Corner Crop-Blu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19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35800" y="1371600"/>
            <a:ext cx="6058486" cy="3531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0820400" y="381000"/>
            <a:ext cx="5410200" cy="838200"/>
          </a:xfrm>
        </p:spPr>
        <p:txBody>
          <a:bodyPr/>
          <a:lstStyle/>
          <a:p>
            <a:r>
              <a:rPr lang="en-US" u="sng" dirty="0" smtClean="0">
                <a:latin typeface="Calibri" pitchFamily="34" charset="0"/>
              </a:rPr>
              <a:t>Presentation Outline</a:t>
            </a:r>
            <a:endParaRPr lang="en-US" u="sng" dirty="0">
              <a:latin typeface="Calibri" pitchFamily="34" charset="0"/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1125200" y="1371600"/>
            <a:ext cx="4953000" cy="5029200"/>
          </a:xfrm>
        </p:spPr>
        <p:txBody>
          <a:bodyPr/>
          <a:lstStyle/>
          <a:p>
            <a:pPr>
              <a:buNone/>
            </a:pPr>
            <a:r>
              <a:rPr lang="en-US" sz="2000" b="1" dirty="0" smtClean="0">
                <a:latin typeface="Calibri" pitchFamily="34" charset="0"/>
              </a:rPr>
              <a:t>Background Information</a:t>
            </a:r>
          </a:p>
          <a:p>
            <a:pPr>
              <a:buNone/>
            </a:pPr>
            <a:endParaRPr lang="en-US" sz="1200" b="1" dirty="0" smtClean="0">
              <a:latin typeface="Calibri" pitchFamily="34" charset="0"/>
            </a:endParaRPr>
          </a:p>
          <a:p>
            <a:pPr>
              <a:buNone/>
            </a:pPr>
            <a:r>
              <a:rPr lang="en-US" sz="2000" b="1" dirty="0" smtClean="0">
                <a:latin typeface="Calibri" pitchFamily="34" charset="0"/>
              </a:rPr>
              <a:t>Project Goals</a:t>
            </a:r>
          </a:p>
          <a:p>
            <a:pPr>
              <a:buNone/>
            </a:pPr>
            <a:endParaRPr lang="en-US" sz="1200" b="1" dirty="0" smtClean="0">
              <a:latin typeface="Calibri" pitchFamily="34" charset="0"/>
            </a:endParaRPr>
          </a:p>
          <a:p>
            <a:pPr>
              <a:buNone/>
            </a:pPr>
            <a:r>
              <a:rPr lang="en-US" sz="2000" b="1" dirty="0" smtClean="0">
                <a:latin typeface="Calibri" pitchFamily="34" charset="0"/>
              </a:rPr>
              <a:t>Structural Depth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latin typeface="Calibri" pitchFamily="34" charset="0"/>
              </a:rPr>
              <a:t>Existing Steel System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latin typeface="Calibri" pitchFamily="34" charset="0"/>
              </a:rPr>
              <a:t>Redesigned Concrete System</a:t>
            </a:r>
          </a:p>
          <a:p>
            <a:pPr>
              <a:buFont typeface="Wingdings" pitchFamily="2" charset="2"/>
              <a:buChar char="§"/>
            </a:pPr>
            <a:endParaRPr lang="en-US" sz="1200" b="1" dirty="0" smtClean="0">
              <a:latin typeface="Calibri" pitchFamily="34" charset="0"/>
            </a:endParaRPr>
          </a:p>
          <a:p>
            <a:pPr>
              <a:buNone/>
            </a:pPr>
            <a:r>
              <a:rPr lang="en-US" sz="2000" b="1" dirty="0" smtClean="0">
                <a:latin typeface="Calibri" pitchFamily="34" charset="0"/>
              </a:rPr>
              <a:t>Construction Management Breadth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latin typeface="Calibri" pitchFamily="34" charset="0"/>
              </a:rPr>
              <a:t>Steel Structural Estimate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 smtClean="0">
                <a:latin typeface="Calibri" pitchFamily="34" charset="0"/>
              </a:rPr>
              <a:t>Concrete Structural Estimate</a:t>
            </a:r>
          </a:p>
          <a:p>
            <a:pPr>
              <a:buFont typeface="Wingdings" pitchFamily="2" charset="2"/>
              <a:buChar char="§"/>
            </a:pPr>
            <a:endParaRPr lang="en-US" sz="1200" b="1" dirty="0" smtClean="0">
              <a:latin typeface="Calibri" pitchFamily="34" charset="0"/>
            </a:endParaRPr>
          </a:p>
          <a:p>
            <a:pPr>
              <a:buNone/>
            </a:pPr>
            <a:r>
              <a:rPr lang="en-US" sz="2000" b="1" dirty="0" smtClean="0">
                <a:latin typeface="Calibri" pitchFamily="34" charset="0"/>
              </a:rPr>
              <a:t>System Comparisons</a:t>
            </a:r>
          </a:p>
          <a:p>
            <a:pPr>
              <a:buNone/>
            </a:pPr>
            <a:endParaRPr lang="en-US" sz="1200" b="1" dirty="0" smtClean="0">
              <a:latin typeface="Calibri" pitchFamily="34" charset="0"/>
            </a:endParaRPr>
          </a:p>
          <a:p>
            <a:pPr>
              <a:buNone/>
            </a:pPr>
            <a:r>
              <a:rPr lang="en-US" sz="2000" b="1" dirty="0" smtClean="0">
                <a:latin typeface="Calibri" pitchFamily="34" charset="0"/>
              </a:rPr>
              <a:t>Final Recommendation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 descr="Corner Crop-Blu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9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34600" y="2438400"/>
            <a:ext cx="7543800" cy="3501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0820400" y="457200"/>
            <a:ext cx="5791200" cy="838200"/>
          </a:xfrm>
        </p:spPr>
        <p:txBody>
          <a:bodyPr/>
          <a:lstStyle/>
          <a:p>
            <a:r>
              <a:rPr lang="en-US" u="sng" dirty="0" smtClean="0">
                <a:latin typeface="Calibri" pitchFamily="34" charset="0"/>
              </a:rPr>
              <a:t>Structural Depth: Analysis </a:t>
            </a:r>
            <a:endParaRPr lang="en-US" u="sng" dirty="0">
              <a:latin typeface="Calibri" pitchFamily="34" charset="0"/>
            </a:endParaRP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10820400" y="1219200"/>
            <a:ext cx="6172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Drifts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Seismic-Allowable Story Drifts </a:t>
            </a: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0.02h</a:t>
            </a:r>
            <a:endParaRPr lang="en-US" sz="2000" b="1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Wind-Allowable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Building Drift  h/400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91800" y="2895600"/>
            <a:ext cx="6628296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Structural Depth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18" descr="Corner Crop-Blu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0972800" y="381000"/>
            <a:ext cx="5791200" cy="838200"/>
          </a:xfrm>
        </p:spPr>
        <p:txBody>
          <a:bodyPr/>
          <a:lstStyle/>
          <a:p>
            <a:r>
              <a:rPr lang="en-US" u="sng" dirty="0" smtClean="0">
                <a:latin typeface="Calibri" pitchFamily="34" charset="0"/>
              </a:rPr>
              <a:t>Structural Depth: Analysis </a:t>
            </a:r>
            <a:endParaRPr lang="en-US" u="sng" dirty="0">
              <a:latin typeface="Calibri" pitchFamily="34" charset="0"/>
            </a:endParaRP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10972800" y="1219200"/>
            <a:ext cx="464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Building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Modes and Fundamental Periods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63200" y="1676400"/>
            <a:ext cx="7372350" cy="4518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34600" y="1676400"/>
            <a:ext cx="7719281" cy="469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34600" y="1676400"/>
            <a:ext cx="7696200" cy="4644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Structural Depth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18" descr="Corner Crop-Blue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0363200" y="228600"/>
            <a:ext cx="6934200" cy="838200"/>
          </a:xfrm>
        </p:spPr>
        <p:txBody>
          <a:bodyPr/>
          <a:lstStyle/>
          <a:p>
            <a:r>
              <a:rPr lang="en-US" sz="3600" u="sng" dirty="0" smtClean="0">
                <a:latin typeface="Calibri" pitchFamily="34" charset="0"/>
              </a:rPr>
              <a:t>Construction Management Breadth</a:t>
            </a:r>
            <a:endParaRPr lang="en-US" sz="3600" u="sng" dirty="0">
              <a:latin typeface="Calibri" pitchFamily="34" charset="0"/>
            </a:endParaRP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9296400" y="12192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Cost Analysis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Done Using Material Take-Off and RS Means for Material, Labor and Equipment Costs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8800" y="2514600"/>
            <a:ext cx="8229600" cy="2480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ctangle 7"/>
          <p:cNvSpPr txBox="1">
            <a:spLocks noChangeArrowheads="1"/>
          </p:cNvSpPr>
          <p:nvPr/>
        </p:nvSpPr>
        <p:spPr bwMode="auto">
          <a:xfrm>
            <a:off x="11582400" y="2057400"/>
            <a:ext cx="3581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Steel Design Cost Summary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Rectangle 7"/>
          <p:cNvSpPr txBox="1">
            <a:spLocks noChangeArrowheads="1"/>
          </p:cNvSpPr>
          <p:nvPr/>
        </p:nvSpPr>
        <p:spPr bwMode="auto">
          <a:xfrm>
            <a:off x="11353800" y="2057400"/>
            <a:ext cx="428021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Concrete Design Cost Summary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7600" y="2819400"/>
            <a:ext cx="36766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Structural Depth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CM Breadth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21" name="Picture 20" descr="Corner Crop-Blu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22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0" grpId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0058400" y="381000"/>
            <a:ext cx="7010400" cy="838200"/>
          </a:xfrm>
        </p:spPr>
        <p:txBody>
          <a:bodyPr/>
          <a:lstStyle/>
          <a:p>
            <a:r>
              <a:rPr lang="en-US" sz="3600" u="sng" dirty="0" smtClean="0">
                <a:latin typeface="Calibri" pitchFamily="34" charset="0"/>
              </a:rPr>
              <a:t>Construction Management Breadth</a:t>
            </a:r>
            <a:endParaRPr lang="en-US" sz="3600" u="sng" dirty="0">
              <a:latin typeface="Calibri" pitchFamily="34" charset="0"/>
            </a:endParaRP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10058400" y="1295400"/>
            <a:ext cx="6858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Revenue From Leasing Office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Space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lang="en-US" sz="2000" b="1" kern="0" noProof="0" dirty="0" smtClean="0">
                <a:solidFill>
                  <a:srgbClr val="000000"/>
                </a:solidFill>
                <a:latin typeface="Calibri" pitchFamily="34" charset="0"/>
              </a:rPr>
              <a:t>Estimate </a:t>
            </a: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was based on rental rate of $5/ Sq. Ft. Annually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8800" y="2209800"/>
            <a:ext cx="8586059" cy="307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Structural Depth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CM Breadth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18" descr="Corner Crop-Blu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  <p:graphicFrame>
        <p:nvGraphicFramePr>
          <p:cNvPr id="22" name="Table 21"/>
          <p:cNvGraphicFramePr>
            <a:graphicFrameLocks noGrp="1"/>
          </p:cNvGraphicFramePr>
          <p:nvPr/>
        </p:nvGraphicFramePr>
        <p:xfrm>
          <a:off x="11353800" y="2133600"/>
          <a:ext cx="4089399" cy="838200"/>
        </p:xfrm>
        <a:graphic>
          <a:graphicData uri="http://schemas.openxmlformats.org/drawingml/2006/table">
            <a:tbl>
              <a:tblPr/>
              <a:tblGrid>
                <a:gridCol w="1398004"/>
                <a:gridCol w="912982"/>
                <a:gridCol w="874941"/>
                <a:gridCol w="903472"/>
              </a:tblGrid>
              <a:tr h="20955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                Cost Comparison Summary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Expense/Income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Steel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Concrete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Difference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Structure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$2,442,260.18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$3,155,822.74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-$713,562.56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Leasing Revenue/Year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$778,325.00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$877,825.00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$99,500.00</a:t>
                      </a:r>
                    </a:p>
                  </a:txBody>
                  <a:tcPr marL="9525" marR="9525" marT="9525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3" name="Rectangle 7"/>
          <p:cNvSpPr txBox="1">
            <a:spLocks noChangeArrowheads="1"/>
          </p:cNvSpPr>
          <p:nvPr/>
        </p:nvSpPr>
        <p:spPr bwMode="auto">
          <a:xfrm>
            <a:off x="11430000" y="1295400"/>
            <a:ext cx="434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Overall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System Cost Comparison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0058400" y="381000"/>
            <a:ext cx="7010400" cy="838200"/>
          </a:xfrm>
        </p:spPr>
        <p:txBody>
          <a:bodyPr/>
          <a:lstStyle/>
          <a:p>
            <a:r>
              <a:rPr lang="en-US" sz="3600" u="sng" dirty="0" smtClean="0">
                <a:latin typeface="Calibri" pitchFamily="34" charset="0"/>
              </a:rPr>
              <a:t>Construction Management Breadth</a:t>
            </a:r>
            <a:endParaRPr lang="en-US" sz="3600" u="sng" dirty="0">
              <a:latin typeface="Calibri" pitchFamily="34" charset="0"/>
            </a:endParaRP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10058400" y="1295400"/>
            <a:ext cx="6858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Construction Scheduling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lang="en-US" sz="2000" b="1" kern="0" noProof="0" dirty="0" smtClean="0">
                <a:solidFill>
                  <a:srgbClr val="000000"/>
                </a:solidFill>
                <a:latin typeface="Calibri" pitchFamily="34" charset="0"/>
              </a:rPr>
              <a:t>Estimated Using RS Means and Professional Consultants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Structural Depth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CM Breadth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18" descr="Corner Crop-Blu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01400" y="1905000"/>
            <a:ext cx="3505200" cy="4508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Rectangle 7"/>
          <p:cNvSpPr txBox="1">
            <a:spLocks noChangeArrowheads="1"/>
          </p:cNvSpPr>
          <p:nvPr/>
        </p:nvSpPr>
        <p:spPr bwMode="auto">
          <a:xfrm>
            <a:off x="10515600" y="1219200"/>
            <a:ext cx="5638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Steel Construction Schedule: Total Time= 7 Weeks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4" name="Rectangle 7"/>
          <p:cNvSpPr txBox="1">
            <a:spLocks noChangeArrowheads="1"/>
          </p:cNvSpPr>
          <p:nvPr/>
        </p:nvSpPr>
        <p:spPr bwMode="auto">
          <a:xfrm>
            <a:off x="18821400" y="1066800"/>
            <a:ext cx="6553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Concrete Construction Schedule: Total Time= 20 Weeks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431000" y="1524000"/>
            <a:ext cx="2314575" cy="4859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0820400" y="381000"/>
            <a:ext cx="5867400" cy="838200"/>
          </a:xfrm>
        </p:spPr>
        <p:txBody>
          <a:bodyPr/>
          <a:lstStyle/>
          <a:p>
            <a:r>
              <a:rPr lang="en-US" sz="3600" u="sng" dirty="0" smtClean="0">
                <a:latin typeface="Calibri" pitchFamily="34" charset="0"/>
              </a:rPr>
              <a:t>Architectural Breadth</a:t>
            </a:r>
            <a:endParaRPr lang="en-US" sz="3600" u="sng" dirty="0">
              <a:latin typeface="Calibri" pitchFamily="34" charset="0"/>
            </a:endParaRPr>
          </a:p>
        </p:txBody>
      </p:sp>
      <p:sp>
        <p:nvSpPr>
          <p:cNvPr id="8" name="Rectangle 7"/>
          <p:cNvSpPr txBox="1">
            <a:spLocks noChangeArrowheads="1"/>
          </p:cNvSpPr>
          <p:nvPr/>
        </p:nvSpPr>
        <p:spPr bwMode="auto">
          <a:xfrm>
            <a:off x="10058400" y="1295400"/>
            <a:ext cx="6858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Revit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model of a possible interior office layout was made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lang="en-US" sz="2000" b="1" kern="0" baseline="0" dirty="0" smtClean="0">
                <a:solidFill>
                  <a:srgbClr val="000000"/>
                </a:solidFill>
                <a:latin typeface="Calibri" pitchFamily="34" charset="0"/>
              </a:rPr>
              <a:t>Shows</a:t>
            </a: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 that the additional columns in concrete design don’t ruin the flexibility of the space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Structural Depth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Architectural Breadth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18" descr="Corner Crop-Blu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  <p:sp>
        <p:nvSpPr>
          <p:cNvPr id="24" name="Rectangle 7"/>
          <p:cNvSpPr txBox="1">
            <a:spLocks noChangeArrowheads="1"/>
          </p:cNvSpPr>
          <p:nvPr/>
        </p:nvSpPr>
        <p:spPr bwMode="auto">
          <a:xfrm>
            <a:off x="20421600" y="1066800"/>
            <a:ext cx="3657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Column Plan for Concrete Design 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26200" y="1676400"/>
            <a:ext cx="6299578" cy="336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29800" y="1600200"/>
            <a:ext cx="7673127" cy="4724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Rectangle 7"/>
          <p:cNvSpPr txBox="1">
            <a:spLocks noChangeArrowheads="1"/>
          </p:cNvSpPr>
          <p:nvPr/>
        </p:nvSpPr>
        <p:spPr bwMode="auto">
          <a:xfrm>
            <a:off x="12573000" y="1219200"/>
            <a:ext cx="1814488" cy="410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Furniture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Plan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40600" y="1066800"/>
            <a:ext cx="5486400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821400" y="609600"/>
            <a:ext cx="6858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745200" y="533400"/>
            <a:ext cx="7092428" cy="58168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24" grpId="1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0820400" y="381000"/>
            <a:ext cx="5867400" cy="838200"/>
          </a:xfrm>
        </p:spPr>
        <p:txBody>
          <a:bodyPr/>
          <a:lstStyle/>
          <a:p>
            <a:r>
              <a:rPr lang="en-US" sz="3600" u="sng" dirty="0" smtClean="0">
                <a:latin typeface="Calibri" pitchFamily="34" charset="0"/>
              </a:rPr>
              <a:t>System Comparison</a:t>
            </a:r>
            <a:endParaRPr lang="en-US" sz="3600" u="sng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Structural Depth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System Comparison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18" descr="Corner Crop-Blu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9296400" y="1676400"/>
          <a:ext cx="8610600" cy="185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70200"/>
                <a:gridCol w="2870200"/>
                <a:gridCol w="2870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Characteristic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Steel Design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Concrete Design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Structural 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Leasing Revenue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Scheduling</a:t>
                      </a:r>
                      <a:r>
                        <a:rPr lang="en-US" baseline="0" dirty="0" smtClean="0"/>
                        <a:t> Time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Open</a:t>
                      </a:r>
                      <a:r>
                        <a:rPr lang="en-US" baseline="0" dirty="0" smtClean="0"/>
                        <a:t> Floor Plan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64" name="Picture 4" descr="C:\Documents and Settings\lcr132\Local Settings\Temporary Internet Files\Content.IE5\TQ5LWB24\MCj0432530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0" y="2133600"/>
            <a:ext cx="397905" cy="273188"/>
          </a:xfrm>
          <a:prstGeom prst="rect">
            <a:avLst/>
          </a:prstGeom>
          <a:noFill/>
        </p:spPr>
      </p:pic>
      <p:pic>
        <p:nvPicPr>
          <p:cNvPr id="31" name="Picture 4" descr="C:\Documents and Settings\lcr132\Local Settings\Temporary Internet Files\Content.IE5\TQ5LWB24\MCj0432530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0" y="2819400"/>
            <a:ext cx="397905" cy="273188"/>
          </a:xfrm>
          <a:prstGeom prst="rect">
            <a:avLst/>
          </a:prstGeom>
          <a:noFill/>
        </p:spPr>
      </p:pic>
      <p:pic>
        <p:nvPicPr>
          <p:cNvPr id="32" name="Picture 4" descr="C:\Documents and Settings\lcr132\Local Settings\Temporary Internet Files\Content.IE5\TQ5LWB24\MCj0432530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35000" y="3200400"/>
            <a:ext cx="397905" cy="273188"/>
          </a:xfrm>
          <a:prstGeom prst="rect">
            <a:avLst/>
          </a:prstGeom>
          <a:noFill/>
        </p:spPr>
      </p:pic>
      <p:pic>
        <p:nvPicPr>
          <p:cNvPr id="34" name="Picture 4" descr="C:\Documents and Settings\lcr132\Local Settings\Temporary Internet Files\Content.IE5\TQ5LWB24\MCj0432530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306800" y="2514600"/>
            <a:ext cx="397905" cy="27318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0820400" y="381000"/>
            <a:ext cx="5867400" cy="838200"/>
          </a:xfrm>
        </p:spPr>
        <p:txBody>
          <a:bodyPr/>
          <a:lstStyle/>
          <a:p>
            <a:r>
              <a:rPr lang="en-US" sz="3600" u="sng" dirty="0" smtClean="0">
                <a:latin typeface="Calibri" pitchFamily="34" charset="0"/>
              </a:rPr>
              <a:t>Final Recommendation</a:t>
            </a:r>
            <a:endParaRPr lang="en-US" sz="3600" u="sng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Structural Depth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Final Recommendation</a:t>
            </a:r>
            <a:endParaRPr lang="en-US" sz="1200" b="1" dirty="0">
              <a:solidFill>
                <a:srgbClr val="CC66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18" descr="Corner Crop-Blu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753600" y="17526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Although the concrete design would provide additionally leasable space, the best solution for the Washingtonian Center is the original steel design.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2039600" y="2362200"/>
            <a:ext cx="3276600" cy="838200"/>
          </a:xfrm>
        </p:spPr>
        <p:txBody>
          <a:bodyPr/>
          <a:lstStyle/>
          <a:p>
            <a:r>
              <a:rPr lang="en-US" sz="4800" u="sng" dirty="0" smtClean="0">
                <a:latin typeface="Calibri" pitchFamily="34" charset="0"/>
              </a:rPr>
              <a:t>Questions?</a:t>
            </a:r>
            <a:endParaRPr lang="en-US" sz="4800" u="sng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Structural Depth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Final Recommendation</a:t>
            </a:r>
            <a:endParaRPr lang="en-US" sz="1200" b="1" dirty="0">
              <a:solidFill>
                <a:srgbClr val="CC6600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18" descr="Corner Crop-Blu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0744200" y="762000"/>
            <a:ext cx="4114800" cy="838200"/>
          </a:xfrm>
        </p:spPr>
        <p:txBody>
          <a:bodyPr/>
          <a:lstStyle/>
          <a:p>
            <a:r>
              <a:rPr lang="en-US" u="sng" dirty="0" smtClean="0"/>
              <a:t>Project Information</a:t>
            </a:r>
            <a:endParaRPr lang="en-US" u="sng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0972800" y="1676400"/>
            <a:ext cx="5715000" cy="4191000"/>
          </a:xfrm>
        </p:spPr>
        <p:txBody>
          <a:bodyPr/>
          <a:lstStyle/>
          <a:p>
            <a:pPr>
              <a:buNone/>
            </a:pPr>
            <a:r>
              <a:rPr lang="en-US" sz="1800" b="1" u="sng" dirty="0" smtClean="0"/>
              <a:t>General Statistics</a:t>
            </a:r>
          </a:p>
          <a:p>
            <a:r>
              <a:rPr lang="en-US" sz="1800" b="1" dirty="0" smtClean="0"/>
              <a:t>       Name: 	Washingtonian Center</a:t>
            </a:r>
          </a:p>
          <a:p>
            <a:r>
              <a:rPr lang="en-US" sz="1800" b="1" dirty="0" smtClean="0"/>
              <a:t> Location: 	Gaithersburg Maryland</a:t>
            </a:r>
          </a:p>
          <a:p>
            <a:r>
              <a:rPr lang="en-US" sz="1800" b="1" dirty="0" smtClean="0"/>
              <a:t>         Size: 	199,164 S.F.</a:t>
            </a:r>
          </a:p>
          <a:p>
            <a:r>
              <a:rPr lang="en-US" sz="1800" b="1" dirty="0" smtClean="0"/>
              <a:t>Function: 	Office Space</a:t>
            </a:r>
          </a:p>
          <a:p>
            <a:r>
              <a:rPr lang="en-US" sz="1800" b="1" dirty="0" smtClean="0"/>
              <a:t>     Levels: 	Eight Floors</a:t>
            </a:r>
          </a:p>
          <a:p>
            <a:pPr>
              <a:buNone/>
            </a:pPr>
            <a:endParaRPr lang="en-US" sz="1800" b="1" dirty="0" smtClean="0"/>
          </a:p>
          <a:p>
            <a:pPr>
              <a:buNone/>
            </a:pPr>
            <a:r>
              <a:rPr lang="en-US" sz="1800" b="1" u="sng" dirty="0" smtClean="0"/>
              <a:t>Project Team</a:t>
            </a:r>
          </a:p>
          <a:p>
            <a:r>
              <a:rPr lang="en-US" sz="1800" b="1" dirty="0" smtClean="0"/>
              <a:t>       Owner: 	Washington Property Company</a:t>
            </a:r>
          </a:p>
          <a:p>
            <a:r>
              <a:rPr lang="en-US" sz="1800" b="1" dirty="0" smtClean="0"/>
              <a:t>  Architect: 	</a:t>
            </a:r>
            <a:r>
              <a:rPr lang="en-US" sz="1800" b="1" dirty="0" err="1" smtClean="0"/>
              <a:t>Wisnewski</a:t>
            </a:r>
            <a:r>
              <a:rPr lang="en-US" sz="1800" b="1" dirty="0" smtClean="0"/>
              <a:t> Blair and Associates LTD</a:t>
            </a:r>
            <a:r>
              <a:rPr lang="en-US" sz="1800" dirty="0" smtClean="0">
                <a:latin typeface="Calibri" pitchFamily="34" charset="0"/>
                <a:hlinkClick r:id="rId2"/>
              </a:rPr>
              <a:t> </a:t>
            </a:r>
            <a:endParaRPr lang="en-US" sz="1800" b="1" dirty="0" smtClean="0">
              <a:latin typeface="Calibri" pitchFamily="34" charset="0"/>
            </a:endParaRPr>
          </a:p>
          <a:p>
            <a:r>
              <a:rPr lang="en-US" sz="1800" b="1" dirty="0" smtClean="0"/>
              <a:t>Structural: 	Echelon Engineering</a:t>
            </a:r>
          </a:p>
          <a:p>
            <a:r>
              <a:rPr lang="en-US" sz="1800" b="1" dirty="0" smtClean="0"/>
              <a:t>          MEP: 	GHT Limited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 descr="Corner Crop-Blu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400797" cy="6858000"/>
          </a:xfrm>
          <a:prstGeom prst="rect">
            <a:avLst/>
          </a:prstGeom>
        </p:spPr>
      </p:pic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Background Information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Structural Depth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2877800" y="457200"/>
            <a:ext cx="1600200" cy="838200"/>
          </a:xfrm>
        </p:spPr>
        <p:txBody>
          <a:bodyPr/>
          <a:lstStyle/>
          <a:p>
            <a:r>
              <a:rPr lang="en-US" u="sng" dirty="0" smtClean="0">
                <a:latin typeface="Calibri" pitchFamily="34" charset="0"/>
              </a:rPr>
              <a:t>Site</a:t>
            </a:r>
            <a:endParaRPr lang="en-US" u="sng" dirty="0">
              <a:latin typeface="Calibri" pitchFamily="34" charset="0"/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677400" y="1600200"/>
            <a:ext cx="8077200" cy="3733800"/>
          </a:xfrm>
        </p:spPr>
        <p:txBody>
          <a:bodyPr/>
          <a:lstStyle/>
          <a:p>
            <a:r>
              <a:rPr lang="en-US" sz="2400" b="1" dirty="0" smtClean="0">
                <a:latin typeface="Calibri" pitchFamily="34" charset="0"/>
              </a:rPr>
              <a:t>Located in Gaithersburg Maryland</a:t>
            </a:r>
          </a:p>
          <a:p>
            <a:endParaRPr lang="en-US" sz="2400" b="1" dirty="0" smtClean="0">
              <a:latin typeface="Calibri" pitchFamily="34" charset="0"/>
            </a:endParaRPr>
          </a:p>
          <a:p>
            <a:r>
              <a:rPr lang="en-US" sz="2400" b="1" dirty="0" smtClean="0">
                <a:latin typeface="Calibri" pitchFamily="34" charset="0"/>
              </a:rPr>
              <a:t>Previously Undeveloped Site</a:t>
            </a:r>
          </a:p>
          <a:p>
            <a:endParaRPr lang="en-US" sz="2400" b="1" dirty="0" smtClean="0">
              <a:latin typeface="Calibri" pitchFamily="34" charset="0"/>
            </a:endParaRPr>
          </a:p>
          <a:p>
            <a:r>
              <a:rPr lang="en-US" sz="2400" b="1" dirty="0" smtClean="0">
                <a:latin typeface="Calibri" pitchFamily="34" charset="0"/>
              </a:rPr>
              <a:t>8 Acre Lot</a:t>
            </a:r>
          </a:p>
          <a:p>
            <a:endParaRPr lang="en-US" sz="2400" b="1" dirty="0" smtClean="0">
              <a:latin typeface="Calibri" pitchFamily="34" charset="0"/>
            </a:endParaRPr>
          </a:p>
          <a:p>
            <a:r>
              <a:rPr lang="en-US" sz="2400" b="1" dirty="0" smtClean="0">
                <a:latin typeface="Calibri" pitchFamily="34" charset="0"/>
              </a:rPr>
              <a:t>Planned Development Includes Two Office Buildings and a Parking Structure</a:t>
            </a:r>
          </a:p>
          <a:p>
            <a:pPr>
              <a:buNone/>
            </a:pPr>
            <a:endParaRPr lang="en-US" sz="2400" b="1" dirty="0" smtClean="0">
              <a:latin typeface="Calibri" pitchFamily="34" charset="0"/>
            </a:endParaRPr>
          </a:p>
        </p:txBody>
      </p:sp>
      <p:pic>
        <p:nvPicPr>
          <p:cNvPr id="8" name="Picture 7" descr="Site Pl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00" y="914400"/>
            <a:ext cx="6248400" cy="4869251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10" descr="Corner Crop-Blu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9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Background Information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Structural Depth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2268200" y="381000"/>
            <a:ext cx="2971800" cy="838200"/>
          </a:xfrm>
        </p:spPr>
        <p:txBody>
          <a:bodyPr/>
          <a:lstStyle/>
          <a:p>
            <a:r>
              <a:rPr lang="en-US" u="sng" dirty="0" smtClean="0">
                <a:latin typeface="Calibri" pitchFamily="34" charset="0"/>
              </a:rPr>
              <a:t>Thesis Goal</a:t>
            </a:r>
            <a:endParaRPr lang="en-US" u="sng" dirty="0">
              <a:latin typeface="Calibri" pitchFamily="34" charset="0"/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144000" y="1219200"/>
            <a:ext cx="9067800" cy="4800600"/>
          </a:xfrm>
        </p:spPr>
        <p:txBody>
          <a:bodyPr/>
          <a:lstStyle/>
          <a:p>
            <a:pPr marL="457200" indent="-457200">
              <a:buNone/>
            </a:pPr>
            <a:r>
              <a:rPr lang="en-US" sz="2400" b="1" dirty="0" smtClean="0">
                <a:latin typeface="Calibri" pitchFamily="34" charset="0"/>
              </a:rPr>
              <a:t>“Determine the Best Structural Design For the Washingtonian Center”</a:t>
            </a:r>
          </a:p>
          <a:p>
            <a:pPr marL="457200" indent="-457200">
              <a:buNone/>
            </a:pPr>
            <a:endParaRPr lang="en-US" sz="2000" b="1" u="sng" dirty="0" smtClean="0">
              <a:latin typeface="Calibri" pitchFamily="34" charset="0"/>
            </a:endParaRPr>
          </a:p>
          <a:p>
            <a:pPr marL="457200" indent="-457200">
              <a:buNone/>
            </a:pPr>
            <a:r>
              <a:rPr lang="en-US" sz="2000" b="1" i="1" dirty="0" smtClean="0">
                <a:latin typeface="Calibri" pitchFamily="34" charset="0"/>
              </a:rPr>
              <a:t>Goal Achieved By:</a:t>
            </a:r>
          </a:p>
          <a:p>
            <a:pPr marL="457200" indent="-457200">
              <a:buNone/>
            </a:pPr>
            <a:endParaRPr lang="en-US" sz="800" b="1" i="1" dirty="0" smtClean="0">
              <a:latin typeface="Calibri" pitchFamily="34" charset="0"/>
            </a:endParaRPr>
          </a:p>
          <a:p>
            <a:pPr marL="457200" indent="-457200">
              <a:buNone/>
            </a:pPr>
            <a:r>
              <a:rPr lang="en-US" sz="2000" b="1" u="sng" dirty="0" smtClean="0">
                <a:latin typeface="Calibri" pitchFamily="34" charset="0"/>
              </a:rPr>
              <a:t>1</a:t>
            </a:r>
            <a:r>
              <a:rPr lang="en-US" sz="2000" b="1" u="sng" dirty="0" smtClean="0">
                <a:latin typeface="Calibri" pitchFamily="34" charset="0"/>
              </a:rPr>
              <a:t>. </a:t>
            </a:r>
            <a:r>
              <a:rPr lang="en-US" sz="2000" b="1" u="sng" dirty="0" smtClean="0">
                <a:latin typeface="Calibri" pitchFamily="34" charset="0"/>
              </a:rPr>
              <a:t>Redesigning the Structure Using Concrete</a:t>
            </a:r>
            <a:endParaRPr lang="en-US" sz="2000" b="1" u="sng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Increase Leasable Space By Reducing Floor-to-Floor Heights So That An Additional Floor Can Be Added Beneath The 125’ Height Restriction</a:t>
            </a:r>
            <a:endParaRPr lang="en-US" sz="2000" b="1" dirty="0" smtClean="0">
              <a:latin typeface="Calibri" pitchFamily="34" charset="0"/>
            </a:endParaRPr>
          </a:p>
          <a:p>
            <a:pPr>
              <a:buNone/>
            </a:pPr>
            <a:endParaRPr lang="en-US" sz="2000" b="1" dirty="0" smtClean="0">
              <a:latin typeface="Calibri" pitchFamily="34" charset="0"/>
            </a:endParaRPr>
          </a:p>
          <a:p>
            <a:pPr>
              <a:buNone/>
            </a:pPr>
            <a:r>
              <a:rPr lang="en-US" sz="2000" b="1" u="sng" dirty="0" smtClean="0">
                <a:latin typeface="Calibri" pitchFamily="34" charset="0"/>
              </a:rPr>
              <a:t>2</a:t>
            </a:r>
            <a:r>
              <a:rPr lang="en-US" sz="2000" b="1" u="sng" dirty="0" smtClean="0">
                <a:latin typeface="Calibri" pitchFamily="34" charset="0"/>
              </a:rPr>
              <a:t>. </a:t>
            </a:r>
            <a:r>
              <a:rPr lang="en-US" sz="2000" b="1" u="sng" dirty="0" smtClean="0">
                <a:latin typeface="Calibri" pitchFamily="34" charset="0"/>
              </a:rPr>
              <a:t>Comparing the Redesign to the Original Steel Design</a:t>
            </a:r>
            <a:endParaRPr lang="en-US" sz="2000" b="1" u="sng" dirty="0" smtClean="0">
              <a:latin typeface="Calibri" pitchFamily="34" charset="0"/>
            </a:endParaRPr>
          </a:p>
          <a:p>
            <a:r>
              <a:rPr lang="en-US" sz="2000" b="1" dirty="0" smtClean="0">
                <a:latin typeface="Calibri" pitchFamily="34" charset="0"/>
              </a:rPr>
              <a:t>Structural Costs</a:t>
            </a:r>
          </a:p>
          <a:p>
            <a:r>
              <a:rPr lang="en-US" sz="2000" b="1" dirty="0" smtClean="0">
                <a:latin typeface="Calibri" pitchFamily="34" charset="0"/>
              </a:rPr>
              <a:t>Leasing Revenue</a:t>
            </a:r>
          </a:p>
          <a:p>
            <a:r>
              <a:rPr lang="en-US" sz="2000" b="1" dirty="0" smtClean="0">
                <a:latin typeface="Calibri" pitchFamily="34" charset="0"/>
              </a:rPr>
              <a:t>Construction Time</a:t>
            </a:r>
          </a:p>
          <a:p>
            <a:r>
              <a:rPr lang="en-US" sz="2000" b="1" dirty="0" smtClean="0">
                <a:latin typeface="Calibri" pitchFamily="34" charset="0"/>
              </a:rPr>
              <a:t>Architectural Considerations</a:t>
            </a:r>
          </a:p>
          <a:p>
            <a:pPr>
              <a:buNone/>
            </a:pPr>
            <a:endParaRPr lang="en-US" sz="2000" b="1" dirty="0" smtClean="0">
              <a:latin typeface="Calibri" pitchFamily="34" charset="0"/>
            </a:endParaRPr>
          </a:p>
          <a:p>
            <a:pPr>
              <a:buNone/>
            </a:pPr>
            <a:endParaRPr lang="en-US" sz="1800" b="1" dirty="0" smtClean="0">
              <a:latin typeface="Calibri" pitchFamily="34" charset="0"/>
            </a:endParaRPr>
          </a:p>
          <a:p>
            <a:pPr>
              <a:buNone/>
            </a:pPr>
            <a:endParaRPr lang="en-US" sz="1800" b="1" dirty="0" smtClean="0">
              <a:latin typeface="Calibri" pitchFamily="34" charset="0"/>
            </a:endParaRPr>
          </a:p>
          <a:p>
            <a:pPr>
              <a:buNone/>
            </a:pPr>
            <a:endParaRPr lang="en-US" sz="1800" b="1" dirty="0" smtClean="0">
              <a:latin typeface="Calibri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8" name="Picture 7" descr="Corner Crop-Blu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10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Project Goals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Structural Depth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9677400" y="381000"/>
            <a:ext cx="7467600" cy="838200"/>
          </a:xfrm>
        </p:spPr>
        <p:txBody>
          <a:bodyPr/>
          <a:lstStyle/>
          <a:p>
            <a:r>
              <a:rPr lang="en-US" u="sng" dirty="0" smtClean="0">
                <a:latin typeface="Calibri" pitchFamily="34" charset="0"/>
              </a:rPr>
              <a:t>Structural Depth: Existing System</a:t>
            </a:r>
            <a:endParaRPr lang="en-US" u="sng" dirty="0">
              <a:latin typeface="Calibri" pitchFamily="34" charset="0"/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0134600" y="1295400"/>
            <a:ext cx="4724400" cy="838200"/>
          </a:xfrm>
        </p:spPr>
        <p:txBody>
          <a:bodyPr/>
          <a:lstStyle/>
          <a:p>
            <a:r>
              <a:rPr lang="en-US" sz="2000" b="1" dirty="0" smtClean="0">
                <a:latin typeface="Calibri" pitchFamily="34" charset="0"/>
              </a:rPr>
              <a:t>Core </a:t>
            </a:r>
            <a:r>
              <a:rPr lang="en-US" sz="2000" b="1" dirty="0" smtClean="0">
                <a:latin typeface="Calibri" pitchFamily="34" charset="0"/>
              </a:rPr>
              <a:t>and Envelope Design</a:t>
            </a:r>
          </a:p>
          <a:p>
            <a:r>
              <a:rPr lang="en-US" sz="2000" b="1" dirty="0" smtClean="0">
                <a:latin typeface="Calibri" pitchFamily="34" charset="0"/>
              </a:rPr>
              <a:t>Leasable Space Shown in Grey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 descr="Corner Crop-Blu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11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54800" y="2133600"/>
            <a:ext cx="7315200" cy="3581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58400" y="2209800"/>
            <a:ext cx="7467599" cy="358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Structural Depth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7"/>
          <p:cNvSpPr txBox="1">
            <a:spLocks noChangeArrowheads="1"/>
          </p:cNvSpPr>
          <p:nvPr/>
        </p:nvSpPr>
        <p:spPr bwMode="auto">
          <a:xfrm>
            <a:off x="11506200" y="5867400"/>
            <a:ext cx="472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Typical Architectural Floor Plan: Floors 3-8</a:t>
            </a:r>
          </a:p>
        </p:txBody>
      </p:sp>
      <p:sp>
        <p:nvSpPr>
          <p:cNvPr id="22" name="Rectangle 7"/>
          <p:cNvSpPr txBox="1">
            <a:spLocks noChangeArrowheads="1"/>
          </p:cNvSpPr>
          <p:nvPr/>
        </p:nvSpPr>
        <p:spPr bwMode="auto">
          <a:xfrm>
            <a:off x="21717000" y="57912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First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Floor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Architectural Plan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9677400" y="457200"/>
            <a:ext cx="7391400" cy="838200"/>
          </a:xfrm>
        </p:spPr>
        <p:txBody>
          <a:bodyPr/>
          <a:lstStyle/>
          <a:p>
            <a:r>
              <a:rPr lang="en-US" u="sng" dirty="0" smtClean="0">
                <a:latin typeface="Calibri" pitchFamily="34" charset="0"/>
              </a:rPr>
              <a:t>Structural Depth: Existing System</a:t>
            </a:r>
            <a:endParaRPr lang="en-US" u="sng" dirty="0">
              <a:latin typeface="Calibri" pitchFamily="34" charset="0"/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753600" y="1295400"/>
            <a:ext cx="7315200" cy="5105400"/>
          </a:xfrm>
        </p:spPr>
        <p:txBody>
          <a:bodyPr/>
          <a:lstStyle/>
          <a:p>
            <a:pPr>
              <a:buNone/>
            </a:pPr>
            <a:r>
              <a:rPr lang="en-US" sz="2000" b="1" dirty="0" smtClean="0">
                <a:latin typeface="Calibri" pitchFamily="34" charset="0"/>
              </a:rPr>
              <a:t>Frame:</a:t>
            </a:r>
          </a:p>
          <a:p>
            <a:r>
              <a:rPr lang="en-US" sz="2000" b="1" dirty="0" smtClean="0">
                <a:latin typeface="Calibri" pitchFamily="34" charset="0"/>
              </a:rPr>
              <a:t>Structural Steel Members</a:t>
            </a:r>
          </a:p>
          <a:p>
            <a:r>
              <a:rPr lang="en-US" sz="2000" b="1" dirty="0" smtClean="0">
                <a:latin typeface="Calibri" pitchFamily="34" charset="0"/>
              </a:rPr>
              <a:t>Outer Bays: Typically W21x44 Spanning 45’- Spaced 10’</a:t>
            </a:r>
          </a:p>
          <a:p>
            <a:r>
              <a:rPr lang="en-US" sz="2000" b="1" dirty="0" smtClean="0">
                <a:latin typeface="Calibri" pitchFamily="34" charset="0"/>
              </a:rPr>
              <a:t>Inner Bays: Typically W14x22 Spanning 20’- Spaced 10’</a:t>
            </a:r>
          </a:p>
          <a:p>
            <a:pPr>
              <a:buFont typeface="Wingdings" pitchFamily="2" charset="2"/>
              <a:buChar char="q"/>
            </a:pPr>
            <a:endParaRPr lang="en-US" sz="2000" b="1" dirty="0" smtClean="0">
              <a:latin typeface="Calibri" pitchFamily="34" charset="0"/>
            </a:endParaRPr>
          </a:p>
          <a:p>
            <a:pPr>
              <a:buNone/>
            </a:pPr>
            <a:r>
              <a:rPr lang="en-US" sz="2000" b="1" dirty="0" smtClean="0">
                <a:latin typeface="Calibri" pitchFamily="34" charset="0"/>
              </a:rPr>
              <a:t>Floor System:</a:t>
            </a:r>
          </a:p>
          <a:p>
            <a:r>
              <a:rPr lang="en-US" sz="2000" b="1" dirty="0" smtClean="0">
                <a:latin typeface="Calibri" pitchFamily="34" charset="0"/>
              </a:rPr>
              <a:t>20 Gage Composite Steel Deck: 3” Deep, 3.25” LW Topping</a:t>
            </a:r>
          </a:p>
          <a:p>
            <a:pPr>
              <a:buFont typeface="Wingdings" pitchFamily="2" charset="2"/>
              <a:buChar char="q"/>
            </a:pPr>
            <a:endParaRPr lang="en-US" sz="2000" b="1" dirty="0" smtClean="0">
              <a:latin typeface="Calibri" pitchFamily="34" charset="0"/>
            </a:endParaRPr>
          </a:p>
          <a:p>
            <a:pPr>
              <a:buNone/>
            </a:pPr>
            <a:r>
              <a:rPr lang="en-US" sz="2000" b="1" dirty="0" smtClean="0">
                <a:latin typeface="Calibri" pitchFamily="34" charset="0"/>
              </a:rPr>
              <a:t>Columns:</a:t>
            </a:r>
          </a:p>
          <a:p>
            <a:r>
              <a:rPr lang="en-US" sz="2000" b="1" dirty="0" smtClean="0">
                <a:latin typeface="Calibri" pitchFamily="34" charset="0"/>
              </a:rPr>
              <a:t>Spliced at the 4</a:t>
            </a:r>
            <a:r>
              <a:rPr lang="en-US" sz="2000" b="1" baseline="30000" dirty="0" smtClean="0">
                <a:latin typeface="Calibri" pitchFamily="34" charset="0"/>
              </a:rPr>
              <a:t>th</a:t>
            </a:r>
            <a:r>
              <a:rPr lang="en-US" sz="2000" b="1" dirty="0" smtClean="0">
                <a:latin typeface="Calibri" pitchFamily="34" charset="0"/>
              </a:rPr>
              <a:t> and 7</a:t>
            </a:r>
            <a:r>
              <a:rPr lang="en-US" sz="2000" b="1" baseline="30000" dirty="0" smtClean="0">
                <a:latin typeface="Calibri" pitchFamily="34" charset="0"/>
              </a:rPr>
              <a:t>th</a:t>
            </a:r>
            <a:r>
              <a:rPr lang="en-US" sz="2000" b="1" dirty="0" smtClean="0">
                <a:latin typeface="Calibri" pitchFamily="34" charset="0"/>
              </a:rPr>
              <a:t> Levels</a:t>
            </a:r>
          </a:p>
          <a:p>
            <a:r>
              <a:rPr lang="en-US" sz="2000" b="1" dirty="0" smtClean="0">
                <a:latin typeface="Calibri" pitchFamily="34" charset="0"/>
              </a:rPr>
              <a:t>Gravity Columns Range From W10x49-W12x96</a:t>
            </a: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5" descr="Corner Crop-Blu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17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8897600" y="1524000"/>
            <a:ext cx="8367665" cy="4343400"/>
            <a:chOff x="18897600" y="1524000"/>
            <a:chExt cx="8367665" cy="43434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897600" y="1524000"/>
              <a:ext cx="8367665" cy="434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2" name="Group 21"/>
            <p:cNvGrpSpPr/>
            <p:nvPr/>
          </p:nvGrpSpPr>
          <p:grpSpPr>
            <a:xfrm>
              <a:off x="21412199" y="3276600"/>
              <a:ext cx="3468416" cy="854095"/>
              <a:chOff x="21412199" y="3276600"/>
              <a:chExt cx="3468416" cy="854095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2174200" y="3581400"/>
                <a:ext cx="1535385" cy="307777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</a:rPr>
                  <a:t>Braced Frames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1412200" y="3276600"/>
                <a:ext cx="77075" cy="79450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/>
              <p:cNvSpPr/>
              <p:nvPr/>
            </p:nvSpPr>
            <p:spPr>
              <a:xfrm rot="5400000">
                <a:off x="21767785" y="3715522"/>
                <a:ext cx="59587" cy="77075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4784270" y="3276600"/>
                <a:ext cx="77075" cy="794507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5400000">
                <a:off x="24465442" y="2921015"/>
                <a:ext cx="59587" cy="77075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Structural Depth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0134600" y="381000"/>
            <a:ext cx="7467600" cy="838200"/>
          </a:xfrm>
        </p:spPr>
        <p:txBody>
          <a:bodyPr/>
          <a:lstStyle/>
          <a:p>
            <a:r>
              <a:rPr lang="en-US" u="sng" dirty="0" smtClean="0">
                <a:latin typeface="Calibri" pitchFamily="34" charset="0"/>
              </a:rPr>
              <a:t>Structural Depth: Existing System</a:t>
            </a:r>
            <a:endParaRPr lang="en-US" u="sng" dirty="0">
              <a:latin typeface="Calibri" pitchFamily="34" charset="0"/>
            </a:endParaRP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18592800" y="5791200"/>
            <a:ext cx="3200400" cy="381000"/>
          </a:xfrm>
        </p:spPr>
        <p:txBody>
          <a:bodyPr/>
          <a:lstStyle/>
          <a:p>
            <a:pPr algn="ctr">
              <a:buNone/>
            </a:pPr>
            <a:r>
              <a:rPr lang="en-US" sz="2400" b="1" dirty="0" smtClean="0">
                <a:latin typeface="Calibri" pitchFamily="34" charset="0"/>
              </a:rPr>
              <a:t>Braced Frame Elevation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973800" y="762000"/>
            <a:ext cx="2580412" cy="4936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18" descr="Corner Crop-Blue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  <p:sp>
        <p:nvSpPr>
          <p:cNvPr id="27" name="Rectangle 7"/>
          <p:cNvSpPr txBox="1">
            <a:spLocks noChangeArrowheads="1"/>
          </p:cNvSpPr>
          <p:nvPr/>
        </p:nvSpPr>
        <p:spPr bwMode="auto">
          <a:xfrm>
            <a:off x="9982200" y="1371600"/>
            <a:ext cx="7315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Lateral Frame: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4 Identical Concentrically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Braced Chevron Frames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Located Around the Elevator Core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q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Lateral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Columns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Spliced at the 4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and 7</a:t>
            </a:r>
            <a:r>
              <a:rPr kumimoji="0" lang="en-US" sz="20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Levels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W12x210 at Base, W12x106 in Middle, W12x65 at Top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q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Braces: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W10x77 at all Levels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n"/>
              <a:tabLst/>
              <a:defRPr/>
            </a:pPr>
            <a:endParaRPr lang="en-US" sz="2000" b="1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lvl="0" indent="-342900">
              <a:spcBef>
                <a:spcPct val="20000"/>
              </a:spcBef>
              <a:buClr>
                <a:srgbClr val="000000"/>
              </a:buClr>
              <a:buSzPct val="50000"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Beams:</a:t>
            </a:r>
          </a:p>
          <a:p>
            <a:pPr marL="342900" lvl="0" indent="-342900">
              <a:spcBef>
                <a:spcPct val="20000"/>
              </a:spcBef>
              <a:buClr>
                <a:srgbClr val="000000"/>
              </a:buClr>
              <a:buSzPct val="50000"/>
              <a:buFont typeface="Wingdings" pitchFamily="2" charset="2"/>
              <a:buChar char="n"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W18x50 at all Levels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Structural Depth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50400" y="1371600"/>
            <a:ext cx="4557665" cy="2365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2" name="Group 21"/>
          <p:cNvGrpSpPr/>
          <p:nvPr/>
        </p:nvGrpSpPr>
        <p:grpSpPr>
          <a:xfrm>
            <a:off x="23620042" y="2326199"/>
            <a:ext cx="1889162" cy="465205"/>
            <a:chOff x="21412199" y="3276600"/>
            <a:chExt cx="3468416" cy="854095"/>
          </a:xfrm>
        </p:grpSpPr>
        <p:sp>
          <p:nvSpPr>
            <p:cNvPr id="24" name="Rectangle 23"/>
            <p:cNvSpPr/>
            <p:nvPr/>
          </p:nvSpPr>
          <p:spPr>
            <a:xfrm>
              <a:off x="21412200" y="3276600"/>
              <a:ext cx="77075" cy="7945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21767785" y="3715522"/>
              <a:ext cx="59587" cy="7707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4784270" y="3276600"/>
              <a:ext cx="77075" cy="79450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 rot="5400000">
              <a:off x="24465442" y="2921015"/>
              <a:ext cx="59587" cy="77075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7"/>
          <p:cNvSpPr txBox="1">
            <a:spLocks noChangeArrowheads="1"/>
          </p:cNvSpPr>
          <p:nvPr/>
        </p:nvSpPr>
        <p:spPr bwMode="auto">
          <a:xfrm>
            <a:off x="22936200" y="3810000"/>
            <a:ext cx="3200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Braced Frame Locations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 noGrp="1" noChangeArrowheads="1"/>
          </p:cNvSpPr>
          <p:nvPr>
            <p:ph type="title"/>
          </p:nvPr>
        </p:nvSpPr>
        <p:spPr>
          <a:xfrm>
            <a:off x="10134600" y="381000"/>
            <a:ext cx="5867400" cy="838200"/>
          </a:xfrm>
        </p:spPr>
        <p:txBody>
          <a:bodyPr/>
          <a:lstStyle/>
          <a:p>
            <a:r>
              <a:rPr lang="en-US" u="sng" dirty="0" smtClean="0">
                <a:latin typeface="Calibri" pitchFamily="34" charset="0"/>
              </a:rPr>
              <a:t>Structural Depth: PT-Floor</a:t>
            </a:r>
            <a:endParaRPr lang="en-US" u="sng" dirty="0">
              <a:latin typeface="Calibri" pitchFamily="34" charset="0"/>
            </a:endParaRPr>
          </a:p>
        </p:txBody>
      </p:sp>
      <p:sp>
        <p:nvSpPr>
          <p:cNvPr id="19" name="Rectangle 7"/>
          <p:cNvSpPr txBox="1">
            <a:spLocks noChangeArrowheads="1"/>
          </p:cNvSpPr>
          <p:nvPr/>
        </p:nvSpPr>
        <p:spPr bwMode="auto">
          <a:xfrm>
            <a:off x="10134600" y="1295400"/>
            <a:ext cx="7924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Design Procedure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Ram Concept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was used for design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Initial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</a:t>
            </a:r>
            <a:r>
              <a:rPr lang="en-US" sz="2000" b="1" kern="0" noProof="0" dirty="0" smtClean="0">
                <a:solidFill>
                  <a:srgbClr val="000000"/>
                </a:solidFill>
                <a:latin typeface="Calibri" pitchFamily="34" charset="0"/>
              </a:rPr>
              <a:t>Tendon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numbers/spacing based on 150 psi pre-compression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endParaRPr kumimoji="0" lang="en-US" sz="20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Balance 75% of dead load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endParaRPr lang="en-US" sz="2000" b="1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lang="en-US" sz="2000" b="1" kern="0" dirty="0" smtClean="0">
                <a:solidFill>
                  <a:srgbClr val="000000"/>
                </a:solidFill>
                <a:latin typeface="Calibri" pitchFamily="34" charset="0"/>
              </a:rPr>
              <a:t>Add stud rails at locations of punching shear failures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endParaRPr lang="en-US" sz="2000" b="1" kern="0" dirty="0" smtClean="0">
              <a:solidFill>
                <a:srgbClr val="000000"/>
              </a:solidFill>
              <a:latin typeface="Calibri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Jacking Stress= 0.8f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pu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endParaRPr kumimoji="0" lang="en-US" sz="14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lang="en-US" sz="2000" b="1" kern="0" noProof="0" dirty="0" smtClean="0">
                <a:solidFill>
                  <a:srgbClr val="000000"/>
                </a:solidFill>
                <a:latin typeface="Calibri" pitchFamily="34" charset="0"/>
              </a:rPr>
              <a:t>Total Losses at service loading= 19%</a:t>
            </a:r>
            <a:endParaRPr kumimoji="0" lang="en-US" sz="2000" b="1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buFont typeface="Wingdings" pitchFamily="2" charset="2"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21400" y="1295400"/>
            <a:ext cx="2971800" cy="334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479000" y="838200"/>
            <a:ext cx="4572000" cy="456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400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Background Information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48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Project Goals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3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CC6600"/>
                </a:solidFill>
              </a:rPr>
              <a:t>Structural Depth</a:t>
            </a:r>
            <a:endParaRPr lang="en-US" sz="1200" b="1" dirty="0">
              <a:solidFill>
                <a:srgbClr val="CC66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5448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CM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69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Architectural Breadth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7170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System Comparison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841200" y="6581001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Final Recommendation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867400" y="6553200"/>
            <a:ext cx="211836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0" y="0"/>
          <a:ext cx="27432000" cy="36576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90000" dist="50800" dir="5400000" sy="-100000" algn="bl" rotWithShape="0"/>
                </a:effectLst>
                <a:tableStyleId>{5C22544A-7EE6-4342-B048-85BDC9FD1C3A}</a:tableStyleId>
              </a:tblPr>
              <a:tblGrid>
                <a:gridCol w="9144000"/>
                <a:gridCol w="9144000"/>
                <a:gridCol w="9144000"/>
              </a:tblGrid>
              <a:tr h="152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AB70E"/>
                    </a:solidFill>
                  </a:tcPr>
                </a:tc>
              </a:tr>
            </a:tbl>
          </a:graphicData>
        </a:graphic>
      </p:graphicFrame>
      <p:pic>
        <p:nvPicPr>
          <p:cNvPr id="18" name="Picture 17" descr="Corner Crop-Blue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" y="0"/>
            <a:ext cx="6400797" cy="6858000"/>
          </a:xfrm>
          <a:prstGeom prst="rect">
            <a:avLst/>
          </a:prstGeom>
        </p:spPr>
      </p:pic>
      <p:sp>
        <p:nvSpPr>
          <p:cNvPr id="20" name="Rectangle 7"/>
          <p:cNvSpPr txBox="1">
            <a:spLocks noChangeArrowheads="1"/>
          </p:cNvSpPr>
          <p:nvPr/>
        </p:nvSpPr>
        <p:spPr bwMode="auto">
          <a:xfrm>
            <a:off x="20497800" y="0"/>
            <a:ext cx="5562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50000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Washingtonian</a:t>
            </a:r>
            <a:r>
              <a:rPr kumimoji="0" lang="en-US" sz="20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Center: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Final Thesis Presentation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RANCHTO" val="262"/>
  <p:tag name="HOTSPOTTYPE" val="DefinedInNavigator"/>
  <p:tag name="DEFINEDINNAVIGATOR" val="True"/>
</p:tagLst>
</file>

<file path=ppt/theme/theme1.xml><?xml version="1.0" encoding="utf-8"?>
<a:theme xmlns:a="http://schemas.openxmlformats.org/drawingml/2006/main" name="Presentation for strategy recommendation">
  <a:themeElements>
    <a:clrScheme name="Office Theme 1">
      <a:dk1>
        <a:srgbClr val="009999"/>
      </a:dk1>
      <a:lt1>
        <a:srgbClr val="FFFFFF"/>
      </a:lt1>
      <a:dk2>
        <a:srgbClr val="000066"/>
      </a:dk2>
      <a:lt2>
        <a:srgbClr val="339966"/>
      </a:lt2>
      <a:accent1>
        <a:srgbClr val="00CC99"/>
      </a:accent1>
      <a:accent2>
        <a:srgbClr val="0099CC"/>
      </a:accent2>
      <a:accent3>
        <a:srgbClr val="AAAAB8"/>
      </a:accent3>
      <a:accent4>
        <a:srgbClr val="DADADA"/>
      </a:accent4>
      <a:accent5>
        <a:srgbClr val="AAE2CA"/>
      </a:accent5>
      <a:accent6>
        <a:srgbClr val="008AB9"/>
      </a:accent6>
      <a:hlink>
        <a:srgbClr val="336699"/>
      </a:hlink>
      <a:folHlink>
        <a:srgbClr val="B2B2B2"/>
      </a:folHlink>
    </a:clrScheme>
    <a:fontScheme name="Office Theme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9999"/>
        </a:dk1>
        <a:lt1>
          <a:srgbClr val="FFFFFF"/>
        </a:lt1>
        <a:dk2>
          <a:srgbClr val="000066"/>
        </a:dk2>
        <a:lt2>
          <a:srgbClr val="339966"/>
        </a:lt2>
        <a:accent1>
          <a:srgbClr val="00CC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E2CA"/>
        </a:accent5>
        <a:accent6>
          <a:srgbClr val="008AB9"/>
        </a:accent6>
        <a:hlink>
          <a:srgbClr val="33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9900"/>
        </a:dk2>
        <a:lt2>
          <a:srgbClr val="CC0000"/>
        </a:lt2>
        <a:accent1>
          <a:srgbClr val="CCCC00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2D2DB9"/>
        </a:accent6>
        <a:hlink>
          <a:srgbClr val="0000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333399"/>
        </a:dk1>
        <a:lt1>
          <a:srgbClr val="FFFFCC"/>
        </a:lt1>
        <a:dk2>
          <a:srgbClr val="000000"/>
        </a:dk2>
        <a:lt2>
          <a:srgbClr val="0000FF"/>
        </a:lt2>
        <a:accent1>
          <a:srgbClr val="800000"/>
        </a:accent1>
        <a:accent2>
          <a:srgbClr val="3366CC"/>
        </a:accent2>
        <a:accent3>
          <a:srgbClr val="AAAAAA"/>
        </a:accent3>
        <a:accent4>
          <a:srgbClr val="DADAAE"/>
        </a:accent4>
        <a:accent5>
          <a:srgbClr val="C0AAAA"/>
        </a:accent5>
        <a:accent6>
          <a:srgbClr val="2D5CB9"/>
        </a:accent6>
        <a:hlink>
          <a:srgbClr val="FF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5">
        <a:dk1>
          <a:srgbClr val="CC3300"/>
        </a:dk1>
        <a:lt1>
          <a:srgbClr val="FFFFCC"/>
        </a:lt1>
        <a:dk2>
          <a:srgbClr val="000000"/>
        </a:dk2>
        <a:lt2>
          <a:srgbClr val="CC6600"/>
        </a:lt2>
        <a:accent1>
          <a:srgbClr val="993300"/>
        </a:accent1>
        <a:accent2>
          <a:srgbClr val="808000"/>
        </a:accent2>
        <a:accent3>
          <a:srgbClr val="AAAAAA"/>
        </a:accent3>
        <a:accent4>
          <a:srgbClr val="DADAAE"/>
        </a:accent4>
        <a:accent5>
          <a:srgbClr val="CAADAA"/>
        </a:accent5>
        <a:accent6>
          <a:srgbClr val="7373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6">
        <a:dk1>
          <a:srgbClr val="66CCFF"/>
        </a:dk1>
        <a:lt1>
          <a:srgbClr val="CCECFF"/>
        </a:lt1>
        <a:dk2>
          <a:srgbClr val="000000"/>
        </a:dk2>
        <a:lt2>
          <a:srgbClr val="9999FF"/>
        </a:lt2>
        <a:accent1>
          <a:srgbClr val="FFFFFF"/>
        </a:accent1>
        <a:accent2>
          <a:srgbClr val="99CCFF"/>
        </a:accent2>
        <a:accent3>
          <a:srgbClr val="AAAAAA"/>
        </a:accent3>
        <a:accent4>
          <a:srgbClr val="AEC9DA"/>
        </a:accent4>
        <a:accent5>
          <a:srgbClr val="FFFFFF"/>
        </a:accent5>
        <a:accent6>
          <a:srgbClr val="8AB9E7"/>
        </a:accent6>
        <a:hlink>
          <a:srgbClr val="CCE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993366"/>
        </a:dk1>
        <a:lt1>
          <a:srgbClr val="FFFFCC"/>
        </a:lt1>
        <a:dk2>
          <a:srgbClr val="333399"/>
        </a:dk2>
        <a:lt2>
          <a:srgbClr val="0066FF"/>
        </a:lt2>
        <a:accent1>
          <a:srgbClr val="6600FF"/>
        </a:accent1>
        <a:accent2>
          <a:srgbClr val="0099CC"/>
        </a:accent2>
        <a:accent3>
          <a:srgbClr val="ADADCA"/>
        </a:accent3>
        <a:accent4>
          <a:srgbClr val="DADAAE"/>
        </a:accent4>
        <a:accent5>
          <a:srgbClr val="B8AAFF"/>
        </a:accent5>
        <a:accent6>
          <a:srgbClr val="008AB9"/>
        </a:accent6>
        <a:hlink>
          <a:srgbClr val="66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993366"/>
        </a:dk1>
        <a:lt1>
          <a:srgbClr val="EAEAEA"/>
        </a:lt1>
        <a:dk2>
          <a:srgbClr val="660066"/>
        </a:dk2>
        <a:lt2>
          <a:srgbClr val="CC0000"/>
        </a:lt2>
        <a:accent1>
          <a:srgbClr val="A50021"/>
        </a:accent1>
        <a:accent2>
          <a:srgbClr val="660033"/>
        </a:accent2>
        <a:accent3>
          <a:srgbClr val="B8AAB8"/>
        </a:accent3>
        <a:accent4>
          <a:srgbClr val="C8C8C8"/>
        </a:accent4>
        <a:accent5>
          <a:srgbClr val="CFAAAB"/>
        </a:accent5>
        <a:accent6>
          <a:srgbClr val="5C00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for strategy recommendation</Template>
  <TotalTime>1206</TotalTime>
  <Words>1397</Words>
  <Application>Microsoft PowerPoint 7.0</Application>
  <PresentationFormat>Custom</PresentationFormat>
  <Paragraphs>437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Presentation for strategy recommendation</vt:lpstr>
      <vt:lpstr>Washingtonian Center</vt:lpstr>
      <vt:lpstr>Presentation Outline</vt:lpstr>
      <vt:lpstr>Project Information</vt:lpstr>
      <vt:lpstr>Site</vt:lpstr>
      <vt:lpstr>Thesis Goal</vt:lpstr>
      <vt:lpstr>Structural Depth: Existing System</vt:lpstr>
      <vt:lpstr>Structural Depth: Existing System</vt:lpstr>
      <vt:lpstr>Structural Depth: Existing System</vt:lpstr>
      <vt:lpstr>Structural Depth: PT-Floor</vt:lpstr>
      <vt:lpstr>Structural Depth: PT-Floor</vt:lpstr>
      <vt:lpstr>Structural Depth: PT-Floor</vt:lpstr>
      <vt:lpstr>Structural Depth: PT-Floor</vt:lpstr>
      <vt:lpstr>Structural Depth: PT-Floor</vt:lpstr>
      <vt:lpstr>Structural Depth: PT-Floor</vt:lpstr>
      <vt:lpstr>Structural Depth: Shear Walls</vt:lpstr>
      <vt:lpstr>Structural Depth: Shear Walls</vt:lpstr>
      <vt:lpstr>Structural Depth: Columns</vt:lpstr>
      <vt:lpstr>Structural Depth: Foundations</vt:lpstr>
      <vt:lpstr>Structural Depth: Foundations</vt:lpstr>
      <vt:lpstr>Structural Depth: Analysis </vt:lpstr>
      <vt:lpstr>Structural Depth: Analysis </vt:lpstr>
      <vt:lpstr>Construction Management Breadth</vt:lpstr>
      <vt:lpstr>Construction Management Breadth</vt:lpstr>
      <vt:lpstr>Construction Management Breadth</vt:lpstr>
      <vt:lpstr>Architectural Breadth</vt:lpstr>
      <vt:lpstr>System Comparison</vt:lpstr>
      <vt:lpstr>Final Recommendation</vt:lpstr>
      <vt:lpstr>Questions?</vt:lpstr>
    </vt:vector>
  </TitlesOfParts>
  <Manager/>
  <Company>PSUAE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Recommending a Strategy</dc:title>
  <dc:subject/>
  <dc:creator>lcr132</dc:creator>
  <cp:keywords/>
  <dc:description/>
  <cp:lastModifiedBy>lcr132</cp:lastModifiedBy>
  <cp:revision>145</cp:revision>
  <cp:lastPrinted>1601-01-01T00:00:00Z</cp:lastPrinted>
  <dcterms:created xsi:type="dcterms:W3CDTF">2008-03-30T17:52:10Z</dcterms:created>
  <dcterms:modified xsi:type="dcterms:W3CDTF">2008-04-14T00:44:35Z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TC010184381033</vt:lpwstr>
  </property>
</Properties>
</file>